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90" r:id="rId2"/>
    <p:sldId id="291" r:id="rId3"/>
    <p:sldId id="261" r:id="rId4"/>
    <p:sldId id="262" r:id="rId5"/>
    <p:sldId id="263" r:id="rId6"/>
    <p:sldId id="264" r:id="rId7"/>
    <p:sldId id="265" r:id="rId8"/>
    <p:sldId id="266" r:id="rId9"/>
    <p:sldId id="267" r:id="rId10"/>
    <p:sldId id="268" r:id="rId11"/>
    <p:sldId id="269" r:id="rId12"/>
    <p:sldId id="270" r:id="rId13"/>
    <p:sldId id="271" r:id="rId14"/>
    <p:sldId id="272" r:id="rId15"/>
    <p:sldId id="274" r:id="rId16"/>
    <p:sldId id="275" r:id="rId17"/>
    <p:sldId id="276" r:id="rId18"/>
    <p:sldId id="277" r:id="rId19"/>
    <p:sldId id="278" r:id="rId20"/>
    <p:sldId id="279" r:id="rId21"/>
    <p:sldId id="280" r:id="rId22"/>
    <p:sldId id="281" r:id="rId23"/>
    <p:sldId id="282" r:id="rId24"/>
    <p:sldId id="283" r:id="rId25"/>
    <p:sldId id="284" r:id="rId26"/>
    <p:sldId id="285" r:id="rId27"/>
    <p:sldId id="286" r:id="rId28"/>
    <p:sldId id="287" r:id="rId29"/>
    <p:sldId id="292" r:id="rId30"/>
    <p:sldId id="289" r:id="rId3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0ACBDFE2-4F9C-49CA-88D3-021ED15115CF}">
          <p14:sldIdLst/>
        </p14:section>
        <p14:section name="Раздел без заголовка" id="{0F02F4EC-07F8-4DFF-8F6F-023173DD1B6A}">
          <p14:sldIdLst>
            <p14:sldId id="290"/>
            <p14:sldId id="291"/>
            <p14:sldId id="261"/>
            <p14:sldId id="262"/>
            <p14:sldId id="263"/>
            <p14:sldId id="264"/>
            <p14:sldId id="265"/>
            <p14:sldId id="266"/>
            <p14:sldId id="267"/>
            <p14:sldId id="268"/>
            <p14:sldId id="269"/>
            <p14:sldId id="270"/>
            <p14:sldId id="271"/>
            <p14:sldId id="272"/>
            <p14:sldId id="274"/>
            <p14:sldId id="275"/>
            <p14:sldId id="276"/>
            <p14:sldId id="277"/>
            <p14:sldId id="278"/>
            <p14:sldId id="279"/>
            <p14:sldId id="280"/>
            <p14:sldId id="281"/>
            <p14:sldId id="282"/>
            <p14:sldId id="283"/>
            <p14:sldId id="284"/>
            <p14:sldId id="285"/>
            <p14:sldId id="286"/>
            <p14:sldId id="287"/>
            <p14:sldId id="292"/>
            <p14:sldId id="289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7DC9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6" autoAdjust="0"/>
    <p:restoredTop sz="94590" autoAdjust="0"/>
  </p:normalViewPr>
  <p:slideViewPr>
    <p:cSldViewPr>
      <p:cViewPr varScale="1">
        <p:scale>
          <a:sx n="71" d="100"/>
          <a:sy n="71" d="100"/>
        </p:scale>
        <p:origin x="-1284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114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191F1-F390-4233-BEA3-A37B01D435F3}" type="datetimeFigureOut">
              <a:rPr lang="ru-RU" smtClean="0"/>
              <a:t>27.04.2022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A905A91A-36AC-45C7-BAEC-90B0050FA01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191F1-F390-4233-BEA3-A37B01D435F3}" type="datetimeFigureOut">
              <a:rPr lang="ru-RU" smtClean="0"/>
              <a:t>27.04.2022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05A91A-36AC-45C7-BAEC-90B0050FA01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191F1-F390-4233-BEA3-A37B01D435F3}" type="datetimeFigureOut">
              <a:rPr lang="ru-RU" smtClean="0"/>
              <a:t>27.04.2022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05A91A-36AC-45C7-BAEC-90B0050FA01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Объект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191F1-F390-4233-BEA3-A37B01D435F3}" type="datetimeFigureOut">
              <a:rPr lang="ru-RU" smtClean="0"/>
              <a:t>27.04.2022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A905A91A-36AC-45C7-BAEC-90B0050FA01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191F1-F390-4233-BEA3-A37B01D435F3}" type="datetimeFigureOut">
              <a:rPr lang="ru-RU" smtClean="0"/>
              <a:t>27.04.2022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05A91A-36AC-45C7-BAEC-90B0050FA01A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191F1-F390-4233-BEA3-A37B01D435F3}" type="datetimeFigureOut">
              <a:rPr lang="ru-RU" smtClean="0"/>
              <a:t>27.04.2022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05A91A-36AC-45C7-BAEC-90B0050FA01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Объект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191F1-F390-4233-BEA3-A37B01D435F3}" type="datetimeFigureOut">
              <a:rPr lang="ru-RU" smtClean="0"/>
              <a:t>27.04.2022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A905A91A-36AC-45C7-BAEC-90B0050FA01A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191F1-F390-4233-BEA3-A37B01D435F3}" type="datetimeFigureOut">
              <a:rPr lang="ru-RU" smtClean="0"/>
              <a:t>27.04.2022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05A91A-36AC-45C7-BAEC-90B0050FA01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191F1-F390-4233-BEA3-A37B01D435F3}" type="datetimeFigureOut">
              <a:rPr lang="ru-RU" smtClean="0"/>
              <a:t>27.04.2022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05A91A-36AC-45C7-BAEC-90B0050FA01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191F1-F390-4233-BEA3-A37B01D435F3}" type="datetimeFigureOut">
              <a:rPr lang="ru-RU" smtClean="0"/>
              <a:t>27.04.2022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05A91A-36AC-45C7-BAEC-90B0050FA01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191F1-F390-4233-BEA3-A37B01D435F3}" type="datetimeFigureOut">
              <a:rPr lang="ru-RU" smtClean="0"/>
              <a:t>27.04.2022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05A91A-36AC-45C7-BAEC-90B0050FA01A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A9F191F1-F390-4233-BEA3-A37B01D435F3}" type="datetimeFigureOut">
              <a:rPr lang="ru-RU" smtClean="0"/>
              <a:t>27.04.2022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A905A91A-36AC-45C7-BAEC-90B0050FA01A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4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8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2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6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0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4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8.jp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2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6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88640"/>
            <a:ext cx="8744980" cy="6482242"/>
          </a:xfr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ru-RU" sz="2000" b="1" dirty="0" smtClean="0">
                <a:solidFill>
                  <a:srgbClr val="FF0000"/>
                </a:solidFill>
              </a:rPr>
              <a:t>    </a:t>
            </a:r>
          </a:p>
          <a:p>
            <a:pPr marL="0" indent="0">
              <a:buNone/>
            </a:pPr>
            <a:r>
              <a:rPr lang="ru-RU" sz="2000" b="1" dirty="0">
                <a:solidFill>
                  <a:srgbClr val="FF0000"/>
                </a:solidFill>
              </a:rPr>
              <a:t> </a:t>
            </a:r>
            <a:r>
              <a:rPr lang="ru-RU" sz="2000" b="1" dirty="0" smtClean="0">
                <a:solidFill>
                  <a:srgbClr val="FF0000"/>
                </a:solidFill>
              </a:rPr>
              <a:t> Комитет образования, науки и молодежной политики Волгоградской области    </a:t>
            </a:r>
          </a:p>
          <a:p>
            <a:pPr marL="0" indent="0">
              <a:buNone/>
            </a:pPr>
            <a:r>
              <a:rPr lang="ru-RU" sz="2000" b="1" dirty="0">
                <a:solidFill>
                  <a:srgbClr val="FF0000"/>
                </a:solidFill>
              </a:rPr>
              <a:t> </a:t>
            </a:r>
            <a:r>
              <a:rPr lang="ru-RU" sz="2000" b="1" dirty="0" smtClean="0">
                <a:solidFill>
                  <a:srgbClr val="FF0000"/>
                </a:solidFill>
              </a:rPr>
              <a:t>                              ГКОУ «Среднеахтубинская школа – интернат»</a:t>
            </a:r>
            <a:endParaRPr lang="ru-RU" sz="2400" b="1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smtClean="0">
                <a:solidFill>
                  <a:srgbClr val="FF0000"/>
                </a:solidFill>
              </a:rPr>
              <a:t>                        </a:t>
            </a:r>
            <a:r>
              <a:rPr lang="ru-RU" sz="2200" b="1" dirty="0" smtClean="0">
                <a:solidFill>
                  <a:srgbClr val="FF0000"/>
                </a:solidFill>
              </a:rPr>
              <a:t>Региональное методическое объединение</a:t>
            </a:r>
          </a:p>
          <a:p>
            <a:pPr marL="0" indent="0">
              <a:buNone/>
            </a:pPr>
            <a:r>
              <a:rPr lang="ru-RU" sz="2200" b="1" dirty="0" smtClean="0">
                <a:solidFill>
                  <a:srgbClr val="FF0000"/>
                </a:solidFill>
              </a:rPr>
              <a:t>                                     учителей физической культуры</a:t>
            </a:r>
          </a:p>
          <a:p>
            <a:pPr marL="0" indent="0">
              <a:buNone/>
            </a:pPr>
            <a:r>
              <a:rPr lang="ru-RU" sz="2400" b="1" dirty="0" smtClean="0">
                <a:solidFill>
                  <a:srgbClr val="FF0000"/>
                </a:solidFill>
              </a:rPr>
              <a:t>          </a:t>
            </a:r>
            <a:endParaRPr lang="ru-RU" sz="2000" b="1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ru-RU" sz="2000" b="1" dirty="0" smtClean="0">
                <a:solidFill>
                  <a:srgbClr val="FF0000"/>
                </a:solidFill>
              </a:rPr>
              <a:t>       </a:t>
            </a:r>
          </a:p>
          <a:p>
            <a:pPr marL="0" indent="0">
              <a:buNone/>
            </a:pPr>
            <a:endParaRPr lang="ru-RU" sz="2400" b="1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ru-RU" sz="2400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ru-RU" sz="2400" b="1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ru-RU" sz="2400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ru-RU" sz="2400" b="1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ru-RU" sz="2400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ru-RU" sz="2400" b="1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ru-RU" sz="2400" b="1" dirty="0" smtClean="0">
                <a:solidFill>
                  <a:srgbClr val="FF0000"/>
                </a:solidFill>
              </a:rPr>
              <a:t>                               </a:t>
            </a:r>
          </a:p>
          <a:p>
            <a:pPr marL="0" indent="0">
              <a:buNone/>
            </a:pPr>
            <a:r>
              <a:rPr lang="ru-RU" sz="2400" b="1" dirty="0" smtClean="0">
                <a:solidFill>
                  <a:srgbClr val="FF0000"/>
                </a:solidFill>
              </a:rPr>
              <a:t>                                                     </a:t>
            </a:r>
          </a:p>
          <a:p>
            <a:pPr marL="0" indent="0">
              <a:buNone/>
            </a:pP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smtClean="0">
                <a:solidFill>
                  <a:srgbClr val="FF0000"/>
                </a:solidFill>
              </a:rPr>
              <a:t>                                                                      Учитель высшей категории</a:t>
            </a:r>
          </a:p>
          <a:p>
            <a:pPr marL="0" indent="0">
              <a:buNone/>
            </a:pP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smtClean="0">
                <a:solidFill>
                  <a:srgbClr val="FF0000"/>
                </a:solidFill>
              </a:rPr>
              <a:t>                                                                                                   Дулина С.А.</a:t>
            </a:r>
          </a:p>
          <a:p>
            <a:pPr marL="0" indent="0">
              <a:buNone/>
            </a:pP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smtClean="0">
                <a:solidFill>
                  <a:srgbClr val="FF0000"/>
                </a:solidFill>
              </a:rPr>
              <a:t>                </a:t>
            </a:r>
            <a:endParaRPr lang="ru-RU" sz="2000" b="1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ru-RU" sz="2400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ru-RU" sz="2400" b="1" dirty="0">
              <a:solidFill>
                <a:srgbClr val="FF0000"/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7081" y="1772816"/>
            <a:ext cx="3826304" cy="2304256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Лента лицом вниз 3"/>
          <p:cNvSpPr/>
          <p:nvPr/>
        </p:nvSpPr>
        <p:spPr>
          <a:xfrm>
            <a:off x="3779912" y="5991497"/>
            <a:ext cx="1720208" cy="468632"/>
          </a:xfrm>
          <a:prstGeom prst="ribbon">
            <a:avLst/>
          </a:prstGeom>
          <a:solidFill>
            <a:srgbClr val="92D05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FF0000"/>
                </a:solidFill>
              </a:rPr>
              <a:t>2022 г</a:t>
            </a:r>
            <a:endParaRPr lang="ru-RU" sz="1600" b="1" dirty="0">
              <a:solidFill>
                <a:srgbClr val="FF0000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913" y="4221088"/>
            <a:ext cx="8742363" cy="871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60623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88640"/>
            <a:ext cx="8686800" cy="523528"/>
          </a:xfrm>
        </p:spPr>
        <p:txBody>
          <a:bodyPr>
            <a:normAutofit fontScale="90000"/>
          </a:bodyPr>
          <a:lstStyle/>
          <a:p>
            <a:r>
              <a:rPr lang="ru-RU" cap="none" dirty="0" smtClean="0">
                <a:solidFill>
                  <a:schemeClr val="tx1"/>
                </a:solidFill>
                <a:effectLst/>
              </a:rPr>
              <a:t/>
            </a:r>
            <a:br>
              <a:rPr lang="ru-RU" cap="none" dirty="0" smtClean="0">
                <a:solidFill>
                  <a:schemeClr val="tx1"/>
                </a:solidFill>
                <a:effectLst/>
              </a:rPr>
            </a:br>
            <a:r>
              <a:rPr lang="ru-RU" cap="none" dirty="0" smtClean="0">
                <a:solidFill>
                  <a:schemeClr val="tx1"/>
                </a:solidFill>
                <a:effectLst/>
              </a:rPr>
              <a:t>               </a:t>
            </a:r>
            <a:r>
              <a:rPr lang="ru-RU" sz="2700" b="1" cap="none" dirty="0" smtClean="0">
                <a:solidFill>
                  <a:srgbClr val="7030A0"/>
                </a:solidFill>
                <a:effectLst/>
              </a:rPr>
              <a:t>5.  Для </a:t>
            </a:r>
            <a:r>
              <a:rPr lang="ru-RU" sz="2700" b="1" cap="none" dirty="0">
                <a:solidFill>
                  <a:srgbClr val="7030A0"/>
                </a:solidFill>
                <a:effectLst/>
              </a:rPr>
              <a:t>мышц рук и плечевого пояса.</a:t>
            </a:r>
            <a:r>
              <a:rPr lang="ru-RU" cap="none" dirty="0">
                <a:solidFill>
                  <a:schemeClr val="tx1"/>
                </a:solidFill>
                <a:effectLst/>
              </a:rPr>
              <a:t/>
            </a:r>
            <a:br>
              <a:rPr lang="ru-RU" cap="none" dirty="0">
                <a:solidFill>
                  <a:schemeClr val="tx1"/>
                </a:solidFill>
                <a:effectLst/>
              </a:rPr>
            </a:b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562" y="1469052"/>
            <a:ext cx="3885381" cy="2914035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9611" y="1484784"/>
            <a:ext cx="4364840" cy="2886981"/>
          </a:xfrm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563" y="4383087"/>
            <a:ext cx="8778875" cy="2474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041916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052736"/>
            <a:ext cx="8901698" cy="5026129"/>
          </a:xfrm>
        </p:spPr>
      </p:pic>
    </p:spTree>
    <p:extLst>
      <p:ext uri="{BB962C8B-B14F-4D97-AF65-F5344CB8AC3E}">
        <p14:creationId xmlns:p14="http://schemas.microsoft.com/office/powerpoint/2010/main" val="387900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cap="none" dirty="0" smtClean="0">
                <a:solidFill>
                  <a:srgbClr val="7030A0"/>
                </a:solidFill>
                <a:effectLst/>
              </a:rPr>
              <a:t>                      </a:t>
            </a:r>
            <a:r>
              <a:rPr lang="ru-RU" sz="2400" b="1" cap="none" dirty="0">
                <a:solidFill>
                  <a:srgbClr val="7030A0"/>
                </a:solidFill>
                <a:effectLst/>
              </a:rPr>
              <a:t>6</a:t>
            </a:r>
            <a:r>
              <a:rPr lang="ru-RU" sz="2400" b="1" cap="none" dirty="0" smtClean="0">
                <a:solidFill>
                  <a:srgbClr val="7030A0"/>
                </a:solidFill>
                <a:effectLst/>
              </a:rPr>
              <a:t>. </a:t>
            </a:r>
            <a:r>
              <a:rPr lang="ru-RU" sz="2400" b="1" cap="none" dirty="0" smtClean="0">
                <a:solidFill>
                  <a:srgbClr val="7030A0"/>
                </a:solidFill>
                <a:effectLst/>
              </a:rPr>
              <a:t>Для мышц туловища, рук.</a:t>
            </a:r>
            <a:endParaRPr lang="ru-RU" sz="2400" b="1" cap="none" dirty="0">
              <a:solidFill>
                <a:srgbClr val="7030A0"/>
              </a:solidFill>
              <a:effectLst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313" y="2057599"/>
            <a:ext cx="3671887" cy="2753915"/>
          </a:xfrm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781" y="5095875"/>
            <a:ext cx="8761413" cy="1762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Объект 7"/>
          <p:cNvPicPr>
            <a:picLocks noGrp="1" noChangeAspect="1"/>
          </p:cNvPicPr>
          <p:nvPr>
            <p:ph sz="half" idx="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2060848"/>
            <a:ext cx="4199917" cy="2760472"/>
          </a:xfrm>
        </p:spPr>
      </p:pic>
    </p:spTree>
    <p:extLst>
      <p:ext uri="{BB962C8B-B14F-4D97-AF65-F5344CB8AC3E}">
        <p14:creationId xmlns:p14="http://schemas.microsoft.com/office/powerpoint/2010/main" val="268897833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052736"/>
            <a:ext cx="8911102" cy="5020978"/>
          </a:xfrm>
        </p:spPr>
      </p:pic>
    </p:spTree>
    <p:extLst>
      <p:ext uri="{BB962C8B-B14F-4D97-AF65-F5344CB8AC3E}">
        <p14:creationId xmlns:p14="http://schemas.microsoft.com/office/powerpoint/2010/main" val="988309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88640"/>
            <a:ext cx="8686800" cy="841248"/>
          </a:xfrm>
        </p:spPr>
        <p:txBody>
          <a:bodyPr>
            <a:normAutofit/>
          </a:bodyPr>
          <a:lstStyle/>
          <a:p>
            <a:r>
              <a:rPr lang="ru-RU" sz="2400" b="1" cap="none" dirty="0" smtClean="0">
                <a:solidFill>
                  <a:srgbClr val="7030A0"/>
                </a:solidFill>
                <a:effectLst/>
              </a:rPr>
              <a:t>                         </a:t>
            </a:r>
            <a:r>
              <a:rPr lang="ru-RU" sz="2400" b="1" cap="none" dirty="0" smtClean="0">
                <a:solidFill>
                  <a:srgbClr val="7030A0"/>
                </a:solidFill>
                <a:effectLst/>
              </a:rPr>
              <a:t>7. </a:t>
            </a:r>
            <a:r>
              <a:rPr lang="ru-RU" sz="2400" b="1" cap="none" dirty="0" smtClean="0">
                <a:solidFill>
                  <a:srgbClr val="7030A0"/>
                </a:solidFill>
                <a:effectLst/>
              </a:rPr>
              <a:t>Мышцы рук и плечевого пояса.</a:t>
            </a:r>
            <a:endParaRPr lang="ru-RU" sz="2400" b="1" dirty="0">
              <a:solidFill>
                <a:srgbClr val="7030A0"/>
              </a:solidFill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036" y="1254774"/>
            <a:ext cx="3009868" cy="3660941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056" y="1196752"/>
            <a:ext cx="3630461" cy="3757403"/>
          </a:xfrm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150" y="4941168"/>
            <a:ext cx="8705850" cy="1743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132304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052736"/>
            <a:ext cx="8743748" cy="4890570"/>
          </a:xfrm>
        </p:spPr>
      </p:pic>
    </p:spTree>
    <p:extLst>
      <p:ext uri="{BB962C8B-B14F-4D97-AF65-F5344CB8AC3E}">
        <p14:creationId xmlns:p14="http://schemas.microsoft.com/office/powerpoint/2010/main" val="3778431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8027" y="188640"/>
            <a:ext cx="8686800" cy="841248"/>
          </a:xfrm>
        </p:spPr>
        <p:txBody>
          <a:bodyPr>
            <a:normAutofit/>
          </a:bodyPr>
          <a:lstStyle/>
          <a:p>
            <a:r>
              <a:rPr lang="ru-RU" sz="2400" b="1" cap="none" dirty="0" smtClean="0">
                <a:solidFill>
                  <a:srgbClr val="7030A0"/>
                </a:solidFill>
                <a:effectLst/>
              </a:rPr>
              <a:t>              </a:t>
            </a:r>
            <a:r>
              <a:rPr lang="ru-RU" sz="2400" b="1" cap="none" dirty="0" smtClean="0">
                <a:solidFill>
                  <a:srgbClr val="7030A0"/>
                </a:solidFill>
                <a:effectLst/>
              </a:rPr>
              <a:t>8.</a:t>
            </a:r>
            <a:r>
              <a:rPr lang="ru-RU" sz="2400" cap="none" dirty="0" smtClean="0">
                <a:solidFill>
                  <a:srgbClr val="7030A0"/>
                </a:solidFill>
                <a:effectLst/>
              </a:rPr>
              <a:t> </a:t>
            </a:r>
            <a:r>
              <a:rPr lang="ru-RU" sz="2400" b="1" cap="none" dirty="0" smtClean="0">
                <a:solidFill>
                  <a:srgbClr val="7030A0"/>
                </a:solidFill>
                <a:effectLst/>
              </a:rPr>
              <a:t>Мышцы передней поверхности бедра.</a:t>
            </a:r>
            <a:endParaRPr lang="ru-RU" sz="2400" b="1" dirty="0">
              <a:solidFill>
                <a:srgbClr val="7030A0"/>
              </a:solidFill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3564" y="1169468"/>
            <a:ext cx="2552331" cy="3627957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080" y="1209080"/>
            <a:ext cx="2691259" cy="3588346"/>
          </a:xfrm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5085184"/>
            <a:ext cx="8761413" cy="1590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6971950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052736"/>
            <a:ext cx="8790740" cy="4944792"/>
          </a:xfrm>
        </p:spPr>
      </p:pic>
    </p:spTree>
    <p:extLst>
      <p:ext uri="{BB962C8B-B14F-4D97-AF65-F5344CB8AC3E}">
        <p14:creationId xmlns:p14="http://schemas.microsoft.com/office/powerpoint/2010/main" val="1008749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6215" y="332656"/>
            <a:ext cx="8686800" cy="667544"/>
          </a:xfrm>
        </p:spPr>
        <p:txBody>
          <a:bodyPr>
            <a:normAutofit/>
          </a:bodyPr>
          <a:lstStyle/>
          <a:p>
            <a:r>
              <a:rPr lang="ru-RU" sz="2400" cap="none" dirty="0" smtClean="0">
                <a:solidFill>
                  <a:srgbClr val="7030A0"/>
                </a:solidFill>
                <a:effectLst/>
              </a:rPr>
              <a:t>       </a:t>
            </a:r>
            <a:r>
              <a:rPr lang="ru-RU" sz="2400" b="1" cap="none" dirty="0">
                <a:solidFill>
                  <a:srgbClr val="7030A0"/>
                </a:solidFill>
                <a:effectLst/>
              </a:rPr>
              <a:t>9</a:t>
            </a:r>
            <a:r>
              <a:rPr lang="ru-RU" sz="2400" b="1" cap="none" dirty="0" smtClean="0">
                <a:solidFill>
                  <a:srgbClr val="7030A0"/>
                </a:solidFill>
                <a:effectLst/>
              </a:rPr>
              <a:t>.</a:t>
            </a:r>
            <a:r>
              <a:rPr lang="ru-RU" sz="2400" cap="none" dirty="0" smtClean="0">
                <a:solidFill>
                  <a:srgbClr val="7030A0"/>
                </a:solidFill>
                <a:effectLst/>
              </a:rPr>
              <a:t> </a:t>
            </a:r>
            <a:r>
              <a:rPr lang="ru-RU" sz="2400" b="1" cap="none" dirty="0" smtClean="0">
                <a:solidFill>
                  <a:srgbClr val="7030A0"/>
                </a:solidFill>
                <a:effectLst/>
              </a:rPr>
              <a:t>Мышцы задней поверхности бедра и ягодиц.</a:t>
            </a:r>
            <a:endParaRPr lang="ru-RU" sz="2400" b="1" cap="none" dirty="0">
              <a:solidFill>
                <a:srgbClr val="7030A0"/>
              </a:solidFill>
              <a:effectLst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1378593"/>
            <a:ext cx="2503464" cy="3337953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1340768"/>
            <a:ext cx="2939637" cy="3311072"/>
          </a:xfrm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689" y="4748213"/>
            <a:ext cx="8778875" cy="2109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9171431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052736"/>
            <a:ext cx="8841599" cy="4979058"/>
          </a:xfrm>
        </p:spPr>
      </p:pic>
    </p:spTree>
    <p:extLst>
      <p:ext uri="{BB962C8B-B14F-4D97-AF65-F5344CB8AC3E}">
        <p14:creationId xmlns:p14="http://schemas.microsoft.com/office/powerpoint/2010/main" val="759267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107504" y="188640"/>
            <a:ext cx="8856984" cy="6480720"/>
          </a:xfr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rmAutofit/>
          </a:bodyPr>
          <a:lstStyle/>
          <a:p>
            <a:pPr algn="ctr"/>
            <a:r>
              <a:rPr lang="ru-RU" sz="2400" b="1" cap="none" dirty="0" smtClean="0">
                <a:solidFill>
                  <a:srgbClr val="7030A0"/>
                </a:solidFill>
                <a:effectLst/>
              </a:rPr>
              <a:t>  1. Для мышц туловища, рук и плечевого пояса.</a:t>
            </a:r>
            <a:br>
              <a:rPr lang="ru-RU" sz="2400" b="1" cap="none" dirty="0" smtClean="0">
                <a:solidFill>
                  <a:srgbClr val="7030A0"/>
                </a:solidFill>
                <a:effectLst/>
              </a:rPr>
            </a:br>
            <a:r>
              <a:rPr lang="ru-RU" sz="2400" b="1" cap="none" dirty="0" smtClean="0">
                <a:solidFill>
                  <a:srgbClr val="7030A0"/>
                </a:solidFill>
                <a:effectLst/>
              </a:rPr>
              <a:t>  </a:t>
            </a:r>
            <a:r>
              <a:rPr lang="ru-RU" sz="2000" b="1" cap="none" dirty="0" smtClean="0">
                <a:solidFill>
                  <a:srgbClr val="7030A0"/>
                </a:solidFill>
                <a:effectLst/>
              </a:rPr>
              <a:t/>
            </a:r>
            <a:br>
              <a:rPr lang="ru-RU" sz="2000" b="1" cap="none" dirty="0" smtClean="0">
                <a:solidFill>
                  <a:srgbClr val="7030A0"/>
                </a:solidFill>
                <a:effectLst/>
              </a:rPr>
            </a:br>
            <a:r>
              <a:rPr lang="ru-RU" sz="2000" cap="none" dirty="0" smtClean="0">
                <a:solidFill>
                  <a:schemeClr val="tx1"/>
                </a:solidFill>
                <a:effectLst/>
              </a:rPr>
              <a:t/>
            </a:r>
            <a:br>
              <a:rPr lang="ru-RU" sz="2000" cap="none" dirty="0" smtClean="0">
                <a:solidFill>
                  <a:schemeClr val="tx1"/>
                </a:solidFill>
                <a:effectLst/>
              </a:rPr>
            </a:br>
            <a:r>
              <a:rPr lang="ru-RU" sz="2000" cap="none" dirty="0">
                <a:solidFill>
                  <a:schemeClr val="tx1"/>
                </a:solidFill>
                <a:effectLst/>
              </a:rPr>
              <a:t/>
            </a:r>
            <a:br>
              <a:rPr lang="ru-RU" sz="2000" cap="none" dirty="0">
                <a:solidFill>
                  <a:schemeClr val="tx1"/>
                </a:solidFill>
                <a:effectLst/>
              </a:rPr>
            </a:br>
            <a:r>
              <a:rPr lang="ru-RU" sz="2000" cap="none" dirty="0" smtClean="0">
                <a:solidFill>
                  <a:schemeClr val="tx1"/>
                </a:solidFill>
                <a:effectLst/>
              </a:rPr>
              <a:t/>
            </a:r>
            <a:br>
              <a:rPr lang="ru-RU" sz="2000" cap="none" dirty="0" smtClean="0">
                <a:solidFill>
                  <a:schemeClr val="tx1"/>
                </a:solidFill>
                <a:effectLst/>
              </a:rPr>
            </a:br>
            <a:r>
              <a:rPr lang="ru-RU" sz="2000" cap="none" dirty="0">
                <a:solidFill>
                  <a:schemeClr val="tx1"/>
                </a:solidFill>
                <a:effectLst/>
              </a:rPr>
              <a:t/>
            </a:r>
            <a:br>
              <a:rPr lang="ru-RU" sz="2000" cap="none" dirty="0">
                <a:solidFill>
                  <a:schemeClr val="tx1"/>
                </a:solidFill>
                <a:effectLst/>
              </a:rPr>
            </a:br>
            <a:r>
              <a:rPr lang="ru-RU" sz="2000" cap="none" dirty="0" smtClean="0">
                <a:solidFill>
                  <a:schemeClr val="tx1"/>
                </a:solidFill>
                <a:effectLst/>
              </a:rPr>
              <a:t/>
            </a:r>
            <a:br>
              <a:rPr lang="ru-RU" sz="2000" cap="none" dirty="0" smtClean="0">
                <a:solidFill>
                  <a:schemeClr val="tx1"/>
                </a:solidFill>
                <a:effectLst/>
              </a:rPr>
            </a:br>
            <a:r>
              <a:rPr lang="ru-RU" sz="2000" cap="none" dirty="0">
                <a:solidFill>
                  <a:schemeClr val="tx1"/>
                </a:solidFill>
                <a:effectLst/>
              </a:rPr>
              <a:t/>
            </a:r>
            <a:br>
              <a:rPr lang="ru-RU" sz="2000" cap="none" dirty="0">
                <a:solidFill>
                  <a:schemeClr val="tx1"/>
                </a:solidFill>
                <a:effectLst/>
              </a:rPr>
            </a:br>
            <a:r>
              <a:rPr lang="ru-RU" sz="2000" cap="none" dirty="0" smtClean="0">
                <a:solidFill>
                  <a:schemeClr val="tx1"/>
                </a:solidFill>
                <a:effectLst/>
              </a:rPr>
              <a:t/>
            </a:r>
            <a:br>
              <a:rPr lang="ru-RU" sz="2000" cap="none" dirty="0" smtClean="0">
                <a:solidFill>
                  <a:schemeClr val="tx1"/>
                </a:solidFill>
                <a:effectLst/>
              </a:rPr>
            </a:br>
            <a:r>
              <a:rPr lang="ru-RU" sz="2000" cap="none" dirty="0">
                <a:solidFill>
                  <a:schemeClr val="tx1"/>
                </a:solidFill>
                <a:effectLst/>
              </a:rPr>
              <a:t/>
            </a:r>
            <a:br>
              <a:rPr lang="ru-RU" sz="2000" cap="none" dirty="0">
                <a:solidFill>
                  <a:schemeClr val="tx1"/>
                </a:solidFill>
                <a:effectLst/>
              </a:rPr>
            </a:br>
            <a:r>
              <a:rPr lang="ru-RU" sz="2000" cap="none" dirty="0" smtClean="0">
                <a:solidFill>
                  <a:schemeClr val="tx1"/>
                </a:solidFill>
                <a:effectLst/>
              </a:rPr>
              <a:t/>
            </a:r>
            <a:br>
              <a:rPr lang="ru-RU" sz="2000" cap="none" dirty="0" smtClean="0">
                <a:solidFill>
                  <a:schemeClr val="tx1"/>
                </a:solidFill>
                <a:effectLst/>
              </a:rPr>
            </a:br>
            <a:r>
              <a:rPr lang="ru-RU" sz="2000" cap="none" dirty="0">
                <a:solidFill>
                  <a:schemeClr val="tx1"/>
                </a:solidFill>
                <a:effectLst/>
              </a:rPr>
              <a:t/>
            </a:r>
            <a:br>
              <a:rPr lang="ru-RU" sz="2000" cap="none" dirty="0">
                <a:solidFill>
                  <a:schemeClr val="tx1"/>
                </a:solidFill>
                <a:effectLst/>
              </a:rPr>
            </a:br>
            <a:r>
              <a:rPr lang="ru-RU" sz="2000" cap="none" dirty="0" smtClean="0">
                <a:solidFill>
                  <a:schemeClr val="tx1"/>
                </a:solidFill>
                <a:effectLst/>
              </a:rPr>
              <a:t/>
            </a:r>
            <a:br>
              <a:rPr lang="ru-RU" sz="2000" cap="none" dirty="0" smtClean="0">
                <a:solidFill>
                  <a:schemeClr val="tx1"/>
                </a:solidFill>
                <a:effectLst/>
              </a:rPr>
            </a:br>
            <a:r>
              <a:rPr lang="ru-RU" sz="2000" cap="none" dirty="0" smtClean="0">
                <a:solidFill>
                  <a:schemeClr val="tx1"/>
                </a:solidFill>
                <a:effectLst/>
              </a:rPr>
              <a:t>   </a:t>
            </a:r>
            <a:r>
              <a:rPr lang="ru-RU" sz="2400" cap="none" dirty="0" smtClean="0">
                <a:solidFill>
                  <a:srgbClr val="7030A0"/>
                </a:solidFill>
                <a:effectLst/>
              </a:rPr>
              <a:t>И.п.: стойка ноги врозь, руки вверх, кисти в замок.</a:t>
            </a:r>
            <a:br>
              <a:rPr lang="ru-RU" sz="2400" cap="none" dirty="0" smtClean="0">
                <a:solidFill>
                  <a:srgbClr val="7030A0"/>
                </a:solidFill>
                <a:effectLst/>
              </a:rPr>
            </a:br>
            <a:r>
              <a:rPr lang="ru-RU" sz="2400" cap="none" dirty="0" smtClean="0">
                <a:solidFill>
                  <a:srgbClr val="7030A0"/>
                </a:solidFill>
                <a:effectLst/>
              </a:rPr>
              <a:t>  Медленно тянуться ладонями вверх, максимально вытягивая </a:t>
            </a:r>
            <a:br>
              <a:rPr lang="ru-RU" sz="2400" cap="none" dirty="0" smtClean="0">
                <a:solidFill>
                  <a:srgbClr val="7030A0"/>
                </a:solidFill>
                <a:effectLst/>
              </a:rPr>
            </a:br>
            <a:r>
              <a:rPr lang="ru-RU" sz="2400" cap="none" dirty="0" smtClean="0">
                <a:solidFill>
                  <a:srgbClr val="7030A0"/>
                </a:solidFill>
                <a:effectLst/>
              </a:rPr>
              <a:t>  мышцы рук, спины и боковые мышцы туловища.</a:t>
            </a:r>
            <a:br>
              <a:rPr lang="ru-RU" sz="2400" cap="none" dirty="0" smtClean="0">
                <a:solidFill>
                  <a:srgbClr val="7030A0"/>
                </a:solidFill>
                <a:effectLst/>
              </a:rPr>
            </a:br>
            <a:r>
              <a:rPr lang="ru-RU" sz="2400" cap="none" dirty="0" smtClean="0">
                <a:solidFill>
                  <a:srgbClr val="7030A0"/>
                </a:solidFill>
                <a:effectLst/>
              </a:rPr>
              <a:t>  Удерживать положение натяжения 8 – 10 сек.</a:t>
            </a:r>
            <a:br>
              <a:rPr lang="ru-RU" sz="2400" cap="none" dirty="0" smtClean="0">
                <a:solidFill>
                  <a:srgbClr val="7030A0"/>
                </a:solidFill>
                <a:effectLst/>
              </a:rPr>
            </a:br>
            <a:r>
              <a:rPr lang="ru-RU" sz="2400" cap="none" dirty="0" smtClean="0">
                <a:solidFill>
                  <a:srgbClr val="7030A0"/>
                </a:solidFill>
                <a:effectLst/>
              </a:rPr>
              <a:t>  Повторить  от 4 до 8 раз. </a:t>
            </a:r>
            <a:endParaRPr lang="ru-RU" sz="2400" cap="none" dirty="0">
              <a:solidFill>
                <a:srgbClr val="7030A0"/>
              </a:solidFill>
              <a:effectLst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048" y="1196752"/>
            <a:ext cx="4320480" cy="3240360"/>
          </a:xfrm>
        </p:spPr>
      </p:pic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39" y="1196752"/>
            <a:ext cx="3960441" cy="3267363"/>
          </a:xfrm>
        </p:spPr>
      </p:pic>
    </p:spTree>
    <p:extLst>
      <p:ext uri="{BB962C8B-B14F-4D97-AF65-F5344CB8AC3E}">
        <p14:creationId xmlns:p14="http://schemas.microsoft.com/office/powerpoint/2010/main" val="840469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6724" y="404664"/>
            <a:ext cx="8686800" cy="667544"/>
          </a:xfrm>
        </p:spPr>
        <p:txBody>
          <a:bodyPr>
            <a:normAutofit/>
          </a:bodyPr>
          <a:lstStyle/>
          <a:p>
            <a:r>
              <a:rPr lang="ru-RU" sz="2400" cap="none" dirty="0" smtClean="0">
                <a:solidFill>
                  <a:schemeClr val="tx1"/>
                </a:solidFill>
                <a:effectLst/>
              </a:rPr>
              <a:t>       </a:t>
            </a:r>
            <a:r>
              <a:rPr lang="ru-RU" sz="2400" b="1" cap="none" dirty="0" smtClean="0">
                <a:solidFill>
                  <a:srgbClr val="7030A0"/>
                </a:solidFill>
                <a:effectLst/>
              </a:rPr>
              <a:t>10.</a:t>
            </a:r>
            <a:r>
              <a:rPr lang="ru-RU" sz="2400" cap="none" dirty="0" smtClean="0">
                <a:solidFill>
                  <a:schemeClr val="tx1"/>
                </a:solidFill>
                <a:effectLst/>
              </a:rPr>
              <a:t> </a:t>
            </a:r>
            <a:r>
              <a:rPr lang="ru-RU" sz="2400" b="1" cap="none" dirty="0" smtClean="0">
                <a:solidFill>
                  <a:srgbClr val="7030A0"/>
                </a:solidFill>
                <a:effectLst/>
              </a:rPr>
              <a:t>Мышцы </a:t>
            </a:r>
            <a:r>
              <a:rPr lang="ru-RU" sz="2400" b="1" cap="none" dirty="0">
                <a:solidFill>
                  <a:srgbClr val="7030A0"/>
                </a:solidFill>
                <a:effectLst/>
              </a:rPr>
              <a:t>задней поверхности бедра и ягодиц.</a:t>
            </a:r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8104" y="1417310"/>
            <a:ext cx="2520280" cy="2877768"/>
          </a:xfrm>
        </p:spPr>
      </p:pic>
      <p:pic>
        <p:nvPicPr>
          <p:cNvPr id="10" name="Объект 9"/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412776"/>
            <a:ext cx="3189362" cy="2898403"/>
          </a:xfrm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013" y="4530072"/>
            <a:ext cx="8778875" cy="2109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9627580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052736"/>
            <a:ext cx="8835626" cy="4982270"/>
          </a:xfrm>
        </p:spPr>
      </p:pic>
    </p:spTree>
    <p:extLst>
      <p:ext uri="{BB962C8B-B14F-4D97-AF65-F5344CB8AC3E}">
        <p14:creationId xmlns:p14="http://schemas.microsoft.com/office/powerpoint/2010/main" val="1936187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404664"/>
            <a:ext cx="8686800" cy="648072"/>
          </a:xfrm>
        </p:spPr>
        <p:txBody>
          <a:bodyPr>
            <a:normAutofit/>
          </a:bodyPr>
          <a:lstStyle/>
          <a:p>
            <a:r>
              <a:rPr lang="ru-RU" sz="2400" b="1" cap="none" dirty="0" smtClean="0">
                <a:solidFill>
                  <a:srgbClr val="7030A0"/>
                </a:solidFill>
                <a:effectLst/>
              </a:rPr>
              <a:t>       </a:t>
            </a:r>
            <a:r>
              <a:rPr lang="ru-RU" sz="2400" b="1" cap="none" dirty="0" smtClean="0">
                <a:solidFill>
                  <a:srgbClr val="7030A0"/>
                </a:solidFill>
                <a:effectLst/>
              </a:rPr>
              <a:t>11</a:t>
            </a:r>
            <a:r>
              <a:rPr lang="ru-RU" sz="2400" cap="none" dirty="0" smtClean="0">
                <a:solidFill>
                  <a:schemeClr val="tx1"/>
                </a:solidFill>
                <a:effectLst/>
              </a:rPr>
              <a:t>.</a:t>
            </a:r>
            <a:r>
              <a:rPr lang="ru-RU" sz="2400" b="1" dirty="0" smtClean="0">
                <a:solidFill>
                  <a:srgbClr val="7030A0"/>
                </a:solidFill>
              </a:rPr>
              <a:t> </a:t>
            </a:r>
            <a:r>
              <a:rPr lang="ru-RU" sz="2400" b="1" cap="none" dirty="0" smtClean="0">
                <a:solidFill>
                  <a:srgbClr val="7030A0"/>
                </a:solidFill>
                <a:effectLst/>
              </a:rPr>
              <a:t>Мышцы задней поверхности бёдер и ягодиц.</a:t>
            </a:r>
            <a:endParaRPr lang="ru-RU" sz="2400" b="1" dirty="0">
              <a:solidFill>
                <a:srgbClr val="7030A0"/>
              </a:solidFill>
            </a:endParaRPr>
          </a:p>
        </p:txBody>
      </p:sp>
      <p:pic>
        <p:nvPicPr>
          <p:cNvPr id="8" name="Объект 7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9150" y="1196752"/>
            <a:ext cx="4132263" cy="3099197"/>
          </a:xfrm>
        </p:spPr>
      </p:pic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797152"/>
            <a:ext cx="8761413" cy="1951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Объект 6"/>
          <p:cNvPicPr>
            <a:picLocks noGrp="1" noChangeAspect="1"/>
          </p:cNvPicPr>
          <p:nvPr>
            <p:ph sz="half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196751"/>
            <a:ext cx="2808312" cy="3170675"/>
          </a:xfrm>
        </p:spPr>
      </p:pic>
    </p:spTree>
    <p:extLst>
      <p:ext uri="{BB962C8B-B14F-4D97-AF65-F5344CB8AC3E}">
        <p14:creationId xmlns:p14="http://schemas.microsoft.com/office/powerpoint/2010/main" val="400491671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Объект 2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052736"/>
            <a:ext cx="8888893" cy="5040560"/>
          </a:xfrm>
        </p:spPr>
      </p:pic>
    </p:spTree>
    <p:extLst>
      <p:ext uri="{BB962C8B-B14F-4D97-AF65-F5344CB8AC3E}">
        <p14:creationId xmlns:p14="http://schemas.microsoft.com/office/powerpoint/2010/main" val="611753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cap="none" dirty="0" smtClean="0">
                <a:solidFill>
                  <a:srgbClr val="7030A0"/>
                </a:solidFill>
                <a:effectLst/>
              </a:rPr>
              <a:t>                            </a:t>
            </a:r>
            <a:r>
              <a:rPr lang="ru-RU" sz="2400" b="1" cap="none" dirty="0" smtClean="0">
                <a:solidFill>
                  <a:srgbClr val="7030A0"/>
                </a:solidFill>
                <a:effectLst/>
              </a:rPr>
              <a:t>12.</a:t>
            </a:r>
            <a:r>
              <a:rPr lang="ru-RU" sz="2400" cap="none" dirty="0" smtClean="0">
                <a:solidFill>
                  <a:srgbClr val="7030A0"/>
                </a:solidFill>
                <a:effectLst/>
              </a:rPr>
              <a:t> </a:t>
            </a:r>
            <a:r>
              <a:rPr lang="ru-RU" sz="2400" b="1" cap="none" dirty="0" smtClean="0">
                <a:solidFill>
                  <a:srgbClr val="7030A0"/>
                </a:solidFill>
                <a:effectLst/>
              </a:rPr>
              <a:t>Мышцы туловища.</a:t>
            </a:r>
            <a:endParaRPr lang="ru-RU" sz="2400" b="1" cap="none" dirty="0">
              <a:solidFill>
                <a:srgbClr val="7030A0"/>
              </a:solidFill>
              <a:effectLst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809" y="1432887"/>
            <a:ext cx="2841063" cy="2892161"/>
          </a:xfrm>
        </p:spPr>
      </p:pic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951" y="4383087"/>
            <a:ext cx="8778875" cy="2474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Объект 7"/>
          <p:cNvPicPr>
            <a:picLocks noGrp="1" noChangeAspect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0265" y="1484784"/>
            <a:ext cx="4405539" cy="2808312"/>
          </a:xfrm>
        </p:spPr>
      </p:pic>
    </p:spTree>
    <p:extLst>
      <p:ext uri="{BB962C8B-B14F-4D97-AF65-F5344CB8AC3E}">
        <p14:creationId xmlns:p14="http://schemas.microsoft.com/office/powerpoint/2010/main" val="221114981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Объект 2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052736"/>
            <a:ext cx="8816153" cy="4940596"/>
          </a:xfrm>
        </p:spPr>
      </p:pic>
    </p:spTree>
    <p:extLst>
      <p:ext uri="{BB962C8B-B14F-4D97-AF65-F5344CB8AC3E}">
        <p14:creationId xmlns:p14="http://schemas.microsoft.com/office/powerpoint/2010/main" val="2573006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9809" y="332656"/>
            <a:ext cx="8686800" cy="648072"/>
          </a:xfrm>
        </p:spPr>
        <p:txBody>
          <a:bodyPr>
            <a:normAutofit/>
          </a:bodyPr>
          <a:lstStyle/>
          <a:p>
            <a:r>
              <a:rPr lang="ru-RU" sz="2400" b="1" cap="none" dirty="0" smtClean="0">
                <a:solidFill>
                  <a:srgbClr val="7030A0"/>
                </a:solidFill>
                <a:effectLst/>
              </a:rPr>
              <a:t>                  </a:t>
            </a:r>
            <a:r>
              <a:rPr lang="ru-RU" sz="2400" b="1" cap="none" dirty="0" smtClean="0">
                <a:solidFill>
                  <a:srgbClr val="7030A0"/>
                </a:solidFill>
                <a:effectLst/>
              </a:rPr>
              <a:t>13. </a:t>
            </a:r>
            <a:r>
              <a:rPr lang="ru-RU" sz="2400" b="1" cap="none" dirty="0" smtClean="0">
                <a:solidFill>
                  <a:srgbClr val="7030A0"/>
                </a:solidFill>
                <a:effectLst/>
              </a:rPr>
              <a:t>Мышцы туловища, плечевого пояса.</a:t>
            </a:r>
            <a:endParaRPr lang="ru-RU" sz="2400" b="1" cap="none" dirty="0">
              <a:solidFill>
                <a:srgbClr val="7030A0"/>
              </a:solidFill>
              <a:effectLst/>
            </a:endParaRPr>
          </a:p>
        </p:txBody>
      </p:sp>
      <p:pic>
        <p:nvPicPr>
          <p:cNvPr id="3" name="Объект 2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163" y="1707768"/>
            <a:ext cx="3556000" cy="2002602"/>
          </a:xfrm>
        </p:spPr>
      </p:pic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4221088"/>
            <a:ext cx="8311331" cy="2120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Объект 6"/>
          <p:cNvPicPr>
            <a:picLocks noGrp="1" noChangeAspect="1"/>
          </p:cNvPicPr>
          <p:nvPr>
            <p:ph sz="half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750" y="1692166"/>
            <a:ext cx="3600450" cy="2033805"/>
          </a:xfrm>
        </p:spPr>
      </p:pic>
    </p:spTree>
    <p:extLst>
      <p:ext uri="{BB962C8B-B14F-4D97-AF65-F5344CB8AC3E}">
        <p14:creationId xmlns:p14="http://schemas.microsoft.com/office/powerpoint/2010/main" val="531969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Объект 2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052736"/>
            <a:ext cx="8755313" cy="4896544"/>
          </a:xfrm>
        </p:spPr>
      </p:pic>
    </p:spTree>
    <p:extLst>
      <p:ext uri="{BB962C8B-B14F-4D97-AF65-F5344CB8AC3E}">
        <p14:creationId xmlns:p14="http://schemas.microsoft.com/office/powerpoint/2010/main" val="2373713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cap="none" dirty="0" smtClean="0">
                <a:solidFill>
                  <a:srgbClr val="7030A0"/>
                </a:solidFill>
                <a:effectLst/>
              </a:rPr>
              <a:t>                  </a:t>
            </a:r>
            <a:r>
              <a:rPr lang="ru-RU" sz="2400" b="1" cap="none" dirty="0" smtClean="0">
                <a:solidFill>
                  <a:srgbClr val="7030A0"/>
                </a:solidFill>
                <a:effectLst/>
              </a:rPr>
              <a:t>14.  </a:t>
            </a:r>
            <a:r>
              <a:rPr lang="ru-RU" sz="2400" b="1" cap="none" dirty="0" smtClean="0">
                <a:solidFill>
                  <a:srgbClr val="7030A0"/>
                </a:solidFill>
                <a:effectLst/>
              </a:rPr>
              <a:t>Мышцы спины, плечевого пояса</a:t>
            </a:r>
            <a:r>
              <a:rPr lang="ru-RU" sz="2400" cap="none" dirty="0" smtClean="0">
                <a:solidFill>
                  <a:srgbClr val="7030A0"/>
                </a:solidFill>
                <a:effectLst/>
              </a:rPr>
              <a:t>.</a:t>
            </a:r>
            <a:endParaRPr lang="ru-RU" sz="2400" cap="none" dirty="0">
              <a:solidFill>
                <a:srgbClr val="7030A0"/>
              </a:solidFill>
              <a:effectLst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825" y="1936592"/>
            <a:ext cx="4114232" cy="2140480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1404" y="1910079"/>
            <a:ext cx="3693044" cy="2166993"/>
          </a:xfr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225" y="4509120"/>
            <a:ext cx="8778875" cy="1743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7580335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Объект 2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052736"/>
            <a:ext cx="8876002" cy="4972342"/>
          </a:xfrm>
        </p:spPr>
      </p:pic>
    </p:spTree>
    <p:extLst>
      <p:ext uri="{BB962C8B-B14F-4D97-AF65-F5344CB8AC3E}">
        <p14:creationId xmlns:p14="http://schemas.microsoft.com/office/powerpoint/2010/main" val="2121093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980728"/>
            <a:ext cx="8533488" cy="4824536"/>
          </a:xfrm>
        </p:spPr>
      </p:pic>
    </p:spTree>
    <p:extLst>
      <p:ext uri="{BB962C8B-B14F-4D97-AF65-F5344CB8AC3E}">
        <p14:creationId xmlns:p14="http://schemas.microsoft.com/office/powerpoint/2010/main" val="3121648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07904" y="2636912"/>
            <a:ext cx="2475384" cy="838200"/>
          </a:xfrm>
        </p:spPr>
        <p:txBody>
          <a:bodyPr/>
          <a:lstStyle/>
          <a:p>
            <a:endParaRPr lang="ru-RU" b="1" cap="none" dirty="0">
              <a:solidFill>
                <a:srgbClr val="7030A0"/>
              </a:solidFill>
              <a:effectLst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48" y="1052736"/>
            <a:ext cx="6034616" cy="4525962"/>
          </a:xfr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</p:spTree>
    <p:extLst>
      <p:ext uri="{BB962C8B-B14F-4D97-AF65-F5344CB8AC3E}">
        <p14:creationId xmlns:p14="http://schemas.microsoft.com/office/powerpoint/2010/main" val="29493486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116632"/>
            <a:ext cx="8881048" cy="6480720"/>
          </a:xfrm>
        </p:spPr>
        <p:txBody>
          <a:bodyPr>
            <a:normAutofit/>
          </a:bodyPr>
          <a:lstStyle/>
          <a:p>
            <a:r>
              <a:rPr lang="ru-RU" sz="2400" b="1" cap="none" dirty="0" smtClean="0">
                <a:solidFill>
                  <a:schemeClr val="tx1"/>
                </a:solidFill>
                <a:effectLst/>
              </a:rPr>
              <a:t>                        </a:t>
            </a:r>
            <a:r>
              <a:rPr lang="ru-RU" sz="2400" b="1" cap="none" dirty="0" smtClean="0">
                <a:solidFill>
                  <a:srgbClr val="7030A0"/>
                </a:solidFill>
                <a:effectLst/>
              </a:rPr>
              <a:t> 2.  Для</a:t>
            </a:r>
            <a:r>
              <a:rPr lang="ru-RU" sz="2400" b="1" cap="none" dirty="0" smtClean="0">
                <a:solidFill>
                  <a:schemeClr val="tx1"/>
                </a:solidFill>
                <a:effectLst/>
              </a:rPr>
              <a:t> </a:t>
            </a:r>
            <a:r>
              <a:rPr lang="ru-RU" sz="2400" b="1" cap="none" dirty="0">
                <a:solidFill>
                  <a:srgbClr val="7030A0"/>
                </a:solidFill>
                <a:effectLst/>
              </a:rPr>
              <a:t>м</a:t>
            </a:r>
            <a:r>
              <a:rPr lang="ru-RU" sz="2400" b="1" cap="none" dirty="0" smtClean="0">
                <a:solidFill>
                  <a:srgbClr val="7030A0"/>
                </a:solidFill>
                <a:effectLst/>
              </a:rPr>
              <a:t>ышц туловища и рук.</a:t>
            </a:r>
            <a:br>
              <a:rPr lang="ru-RU" sz="2400" b="1" cap="none" dirty="0" smtClean="0">
                <a:solidFill>
                  <a:srgbClr val="7030A0"/>
                </a:solidFill>
                <a:effectLst/>
              </a:rPr>
            </a:br>
            <a:r>
              <a:rPr lang="ru-RU" sz="2400" b="1" cap="none" dirty="0">
                <a:solidFill>
                  <a:schemeClr val="tx1"/>
                </a:solidFill>
                <a:effectLst/>
              </a:rPr>
              <a:t/>
            </a:r>
            <a:br>
              <a:rPr lang="ru-RU" sz="2400" b="1" cap="none" dirty="0">
                <a:solidFill>
                  <a:schemeClr val="tx1"/>
                </a:solidFill>
                <a:effectLst/>
              </a:rPr>
            </a:br>
            <a:r>
              <a:rPr lang="ru-RU" sz="2400" b="1" cap="none" dirty="0" smtClean="0">
                <a:solidFill>
                  <a:schemeClr val="tx1"/>
                </a:solidFill>
                <a:effectLst/>
              </a:rPr>
              <a:t/>
            </a:r>
            <a:br>
              <a:rPr lang="ru-RU" sz="2400" b="1" cap="none" dirty="0" smtClean="0">
                <a:solidFill>
                  <a:schemeClr val="tx1"/>
                </a:solidFill>
                <a:effectLst/>
              </a:rPr>
            </a:br>
            <a:r>
              <a:rPr lang="ru-RU" sz="2400" b="1" cap="none" dirty="0">
                <a:solidFill>
                  <a:schemeClr val="tx1"/>
                </a:solidFill>
                <a:effectLst/>
              </a:rPr>
              <a:t/>
            </a:r>
            <a:br>
              <a:rPr lang="ru-RU" sz="2400" b="1" cap="none" dirty="0">
                <a:solidFill>
                  <a:schemeClr val="tx1"/>
                </a:solidFill>
                <a:effectLst/>
              </a:rPr>
            </a:br>
            <a:r>
              <a:rPr lang="ru-RU" sz="2400" b="1" cap="none" dirty="0" smtClean="0">
                <a:solidFill>
                  <a:schemeClr val="tx1"/>
                </a:solidFill>
                <a:effectLst/>
              </a:rPr>
              <a:t/>
            </a:r>
            <a:br>
              <a:rPr lang="ru-RU" sz="2400" b="1" cap="none" dirty="0" smtClean="0">
                <a:solidFill>
                  <a:schemeClr val="tx1"/>
                </a:solidFill>
                <a:effectLst/>
              </a:rPr>
            </a:br>
            <a:r>
              <a:rPr lang="ru-RU" sz="2400" b="1" cap="none" dirty="0">
                <a:solidFill>
                  <a:schemeClr val="tx1"/>
                </a:solidFill>
                <a:effectLst/>
              </a:rPr>
              <a:t/>
            </a:r>
            <a:br>
              <a:rPr lang="ru-RU" sz="2400" b="1" cap="none" dirty="0">
                <a:solidFill>
                  <a:schemeClr val="tx1"/>
                </a:solidFill>
                <a:effectLst/>
              </a:rPr>
            </a:br>
            <a:r>
              <a:rPr lang="ru-RU" sz="2400" b="1" cap="none" dirty="0" smtClean="0">
                <a:solidFill>
                  <a:schemeClr val="tx1"/>
                </a:solidFill>
                <a:effectLst/>
              </a:rPr>
              <a:t/>
            </a:r>
            <a:br>
              <a:rPr lang="ru-RU" sz="2400" b="1" cap="none" dirty="0" smtClean="0">
                <a:solidFill>
                  <a:schemeClr val="tx1"/>
                </a:solidFill>
                <a:effectLst/>
              </a:rPr>
            </a:br>
            <a:r>
              <a:rPr lang="ru-RU" sz="2400" b="1" cap="none" dirty="0">
                <a:solidFill>
                  <a:schemeClr val="tx1"/>
                </a:solidFill>
                <a:effectLst/>
              </a:rPr>
              <a:t/>
            </a:r>
            <a:br>
              <a:rPr lang="ru-RU" sz="2400" b="1" cap="none" dirty="0">
                <a:solidFill>
                  <a:schemeClr val="tx1"/>
                </a:solidFill>
                <a:effectLst/>
              </a:rPr>
            </a:br>
            <a:r>
              <a:rPr lang="ru-RU" sz="2400" b="1" cap="none" dirty="0" smtClean="0">
                <a:solidFill>
                  <a:schemeClr val="tx1"/>
                </a:solidFill>
                <a:effectLst/>
              </a:rPr>
              <a:t/>
            </a:r>
            <a:br>
              <a:rPr lang="ru-RU" sz="2400" b="1" cap="none" dirty="0" smtClean="0">
                <a:solidFill>
                  <a:schemeClr val="tx1"/>
                </a:solidFill>
                <a:effectLst/>
              </a:rPr>
            </a:br>
            <a:r>
              <a:rPr lang="ru-RU" sz="2400" b="1" cap="none" dirty="0">
                <a:solidFill>
                  <a:schemeClr val="tx1"/>
                </a:solidFill>
                <a:effectLst/>
              </a:rPr>
              <a:t/>
            </a:r>
            <a:br>
              <a:rPr lang="ru-RU" sz="2400" b="1" cap="none" dirty="0">
                <a:solidFill>
                  <a:schemeClr val="tx1"/>
                </a:solidFill>
                <a:effectLst/>
              </a:rPr>
            </a:br>
            <a:r>
              <a:rPr lang="ru-RU" sz="2400" b="1" cap="none" dirty="0" smtClean="0">
                <a:solidFill>
                  <a:schemeClr val="tx1"/>
                </a:solidFill>
                <a:effectLst/>
              </a:rPr>
              <a:t/>
            </a:r>
            <a:br>
              <a:rPr lang="ru-RU" sz="2400" b="1" cap="none" dirty="0" smtClean="0">
                <a:solidFill>
                  <a:schemeClr val="tx1"/>
                </a:solidFill>
                <a:effectLst/>
              </a:rPr>
            </a:br>
            <a:r>
              <a:rPr lang="ru-RU" sz="2400" cap="none" dirty="0" smtClean="0">
                <a:solidFill>
                  <a:schemeClr val="tx1"/>
                </a:solidFill>
                <a:effectLst/>
              </a:rPr>
              <a:t/>
            </a:r>
            <a:br>
              <a:rPr lang="ru-RU" sz="2400" cap="none" dirty="0" smtClean="0">
                <a:solidFill>
                  <a:schemeClr val="tx1"/>
                </a:solidFill>
                <a:effectLst/>
              </a:rPr>
            </a:br>
            <a:r>
              <a:rPr lang="ru-RU" sz="2400" cap="none" dirty="0" smtClean="0">
                <a:solidFill>
                  <a:schemeClr val="tx1"/>
                </a:solidFill>
                <a:effectLst/>
              </a:rPr>
              <a:t>  </a:t>
            </a:r>
            <a:r>
              <a:rPr lang="ru-RU" sz="2400" cap="none" dirty="0" smtClean="0">
                <a:solidFill>
                  <a:srgbClr val="7030A0"/>
                </a:solidFill>
                <a:effectLst/>
              </a:rPr>
              <a:t>И.п.: стойка ноги врозь, руки вверх, захват левой кистью</a:t>
            </a:r>
            <a:br>
              <a:rPr lang="ru-RU" sz="2400" cap="none" dirty="0" smtClean="0">
                <a:solidFill>
                  <a:srgbClr val="7030A0"/>
                </a:solidFill>
                <a:effectLst/>
              </a:rPr>
            </a:br>
            <a:r>
              <a:rPr lang="ru-RU" sz="2400" cap="none" dirty="0" smtClean="0">
                <a:solidFill>
                  <a:srgbClr val="7030A0"/>
                </a:solidFill>
                <a:effectLst/>
              </a:rPr>
              <a:t>  правого запястья.</a:t>
            </a:r>
            <a:br>
              <a:rPr lang="ru-RU" sz="2400" cap="none" dirty="0" smtClean="0">
                <a:solidFill>
                  <a:srgbClr val="7030A0"/>
                </a:solidFill>
                <a:effectLst/>
              </a:rPr>
            </a:br>
            <a:r>
              <a:rPr lang="ru-RU" sz="2400" cap="none" dirty="0" smtClean="0">
                <a:solidFill>
                  <a:srgbClr val="7030A0"/>
                </a:solidFill>
                <a:effectLst/>
              </a:rPr>
              <a:t>  Медленно тянуть левой  рукой по диагонали вверх. </a:t>
            </a:r>
            <a:r>
              <a:rPr lang="ru-RU" sz="2400" cap="none" dirty="0">
                <a:solidFill>
                  <a:srgbClr val="7030A0"/>
                </a:solidFill>
                <a:effectLst/>
              </a:rPr>
              <a:t/>
            </a:r>
            <a:br>
              <a:rPr lang="ru-RU" sz="2400" cap="none" dirty="0">
                <a:solidFill>
                  <a:srgbClr val="7030A0"/>
                </a:solidFill>
                <a:effectLst/>
              </a:rPr>
            </a:br>
            <a:r>
              <a:rPr lang="ru-RU" sz="2400" cap="none" dirty="0" smtClean="0">
                <a:solidFill>
                  <a:srgbClr val="7030A0"/>
                </a:solidFill>
                <a:effectLst/>
              </a:rPr>
              <a:t>  Удерживать положение натяжения 8 – 10 сек.</a:t>
            </a:r>
            <a:br>
              <a:rPr lang="ru-RU" sz="2400" cap="none" dirty="0" smtClean="0">
                <a:solidFill>
                  <a:srgbClr val="7030A0"/>
                </a:solidFill>
                <a:effectLst/>
              </a:rPr>
            </a:br>
            <a:r>
              <a:rPr lang="ru-RU" sz="2400" cap="none" dirty="0" smtClean="0">
                <a:solidFill>
                  <a:srgbClr val="7030A0"/>
                </a:solidFill>
                <a:effectLst/>
              </a:rPr>
              <a:t>  Повторять от 4 до 8 раз в каждую сторону. </a:t>
            </a:r>
            <a:endParaRPr lang="ru-RU" sz="2400" cap="none" dirty="0">
              <a:solidFill>
                <a:srgbClr val="7030A0"/>
              </a:solidFill>
              <a:effectLst/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7944" y="1484784"/>
            <a:ext cx="4934049" cy="2808312"/>
          </a:xfrm>
        </p:spPr>
      </p:pic>
      <p:pic>
        <p:nvPicPr>
          <p:cNvPr id="8" name="Объект 7"/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484784"/>
            <a:ext cx="3758244" cy="2818683"/>
          </a:xfrm>
        </p:spPr>
      </p:pic>
    </p:spTree>
    <p:extLst>
      <p:ext uri="{BB962C8B-B14F-4D97-AF65-F5344CB8AC3E}">
        <p14:creationId xmlns:p14="http://schemas.microsoft.com/office/powerpoint/2010/main" val="1804677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052736"/>
            <a:ext cx="8646091" cy="4892061"/>
          </a:xfrm>
        </p:spPr>
      </p:pic>
    </p:spTree>
    <p:extLst>
      <p:ext uri="{BB962C8B-B14F-4D97-AF65-F5344CB8AC3E}">
        <p14:creationId xmlns:p14="http://schemas.microsoft.com/office/powerpoint/2010/main" val="4144080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188640"/>
            <a:ext cx="8686800" cy="6480720"/>
          </a:xfrm>
        </p:spPr>
        <p:txBody>
          <a:bodyPr>
            <a:normAutofit fontScale="90000"/>
          </a:bodyPr>
          <a:lstStyle/>
          <a:p>
            <a:r>
              <a:rPr lang="ru-RU" sz="2400" cap="none" dirty="0" smtClean="0">
                <a:solidFill>
                  <a:srgbClr val="7030A0"/>
                </a:solidFill>
                <a:effectLst/>
              </a:rPr>
              <a:t>                      </a:t>
            </a:r>
            <a:r>
              <a:rPr lang="ru-RU" sz="2700" cap="none" dirty="0" smtClean="0">
                <a:solidFill>
                  <a:srgbClr val="7030A0"/>
                </a:solidFill>
                <a:effectLst/>
              </a:rPr>
              <a:t>3. </a:t>
            </a:r>
            <a:r>
              <a:rPr lang="ru-RU" sz="2700" b="1" cap="none" dirty="0" smtClean="0">
                <a:solidFill>
                  <a:srgbClr val="7030A0"/>
                </a:solidFill>
                <a:effectLst/>
              </a:rPr>
              <a:t>Для мышц груди, рук и плечевого пояса.</a:t>
            </a:r>
            <a:r>
              <a:rPr lang="ru-RU" sz="2700" cap="none" dirty="0" smtClean="0">
                <a:solidFill>
                  <a:srgbClr val="7030A0"/>
                </a:solidFill>
                <a:effectLst/>
              </a:rPr>
              <a:t/>
            </a:r>
            <a:br>
              <a:rPr lang="ru-RU" sz="2700" cap="none" dirty="0" smtClean="0">
                <a:solidFill>
                  <a:srgbClr val="7030A0"/>
                </a:solidFill>
                <a:effectLst/>
              </a:rPr>
            </a:br>
            <a:r>
              <a:rPr lang="ru-RU" sz="2400" cap="none" dirty="0" smtClean="0">
                <a:solidFill>
                  <a:srgbClr val="7030A0"/>
                </a:solidFill>
                <a:effectLst/>
              </a:rPr>
              <a:t/>
            </a:r>
            <a:br>
              <a:rPr lang="ru-RU" sz="2400" cap="none" dirty="0" smtClean="0">
                <a:solidFill>
                  <a:srgbClr val="7030A0"/>
                </a:solidFill>
                <a:effectLst/>
              </a:rPr>
            </a:br>
            <a:r>
              <a:rPr lang="ru-RU" sz="2400" cap="none" dirty="0">
                <a:solidFill>
                  <a:srgbClr val="7030A0"/>
                </a:solidFill>
                <a:effectLst/>
              </a:rPr>
              <a:t/>
            </a:r>
            <a:br>
              <a:rPr lang="ru-RU" sz="2400" cap="none" dirty="0">
                <a:solidFill>
                  <a:srgbClr val="7030A0"/>
                </a:solidFill>
                <a:effectLst/>
              </a:rPr>
            </a:br>
            <a:r>
              <a:rPr lang="ru-RU" sz="2400" cap="none" dirty="0" smtClean="0">
                <a:solidFill>
                  <a:srgbClr val="7030A0"/>
                </a:solidFill>
                <a:effectLst/>
              </a:rPr>
              <a:t/>
            </a:r>
            <a:br>
              <a:rPr lang="ru-RU" sz="2400" cap="none" dirty="0" smtClean="0">
                <a:solidFill>
                  <a:srgbClr val="7030A0"/>
                </a:solidFill>
                <a:effectLst/>
              </a:rPr>
            </a:br>
            <a:r>
              <a:rPr lang="ru-RU" sz="2400" cap="none" dirty="0">
                <a:solidFill>
                  <a:srgbClr val="7030A0"/>
                </a:solidFill>
                <a:effectLst/>
              </a:rPr>
              <a:t/>
            </a:r>
            <a:br>
              <a:rPr lang="ru-RU" sz="2400" cap="none" dirty="0">
                <a:solidFill>
                  <a:srgbClr val="7030A0"/>
                </a:solidFill>
                <a:effectLst/>
              </a:rPr>
            </a:br>
            <a:r>
              <a:rPr lang="ru-RU" sz="2400" cap="none" dirty="0" smtClean="0">
                <a:solidFill>
                  <a:srgbClr val="7030A0"/>
                </a:solidFill>
                <a:effectLst/>
              </a:rPr>
              <a:t/>
            </a:r>
            <a:br>
              <a:rPr lang="ru-RU" sz="2400" cap="none" dirty="0" smtClean="0">
                <a:solidFill>
                  <a:srgbClr val="7030A0"/>
                </a:solidFill>
                <a:effectLst/>
              </a:rPr>
            </a:br>
            <a:r>
              <a:rPr lang="ru-RU" sz="2400" cap="none" dirty="0">
                <a:solidFill>
                  <a:srgbClr val="7030A0"/>
                </a:solidFill>
                <a:effectLst/>
              </a:rPr>
              <a:t/>
            </a:r>
            <a:br>
              <a:rPr lang="ru-RU" sz="2400" cap="none" dirty="0">
                <a:solidFill>
                  <a:srgbClr val="7030A0"/>
                </a:solidFill>
                <a:effectLst/>
              </a:rPr>
            </a:br>
            <a:r>
              <a:rPr lang="ru-RU" sz="2400" cap="none" dirty="0" smtClean="0">
                <a:solidFill>
                  <a:srgbClr val="7030A0"/>
                </a:solidFill>
                <a:effectLst/>
              </a:rPr>
              <a:t/>
            </a:r>
            <a:br>
              <a:rPr lang="ru-RU" sz="2400" cap="none" dirty="0" smtClean="0">
                <a:solidFill>
                  <a:srgbClr val="7030A0"/>
                </a:solidFill>
                <a:effectLst/>
              </a:rPr>
            </a:br>
            <a:r>
              <a:rPr lang="ru-RU" sz="2400" cap="none" dirty="0">
                <a:solidFill>
                  <a:srgbClr val="7030A0"/>
                </a:solidFill>
                <a:effectLst/>
              </a:rPr>
              <a:t/>
            </a:r>
            <a:br>
              <a:rPr lang="ru-RU" sz="2400" cap="none" dirty="0">
                <a:solidFill>
                  <a:srgbClr val="7030A0"/>
                </a:solidFill>
                <a:effectLst/>
              </a:rPr>
            </a:br>
            <a:r>
              <a:rPr lang="ru-RU" sz="2400" cap="none" dirty="0" smtClean="0">
                <a:solidFill>
                  <a:srgbClr val="7030A0"/>
                </a:solidFill>
                <a:effectLst/>
              </a:rPr>
              <a:t/>
            </a:r>
            <a:br>
              <a:rPr lang="ru-RU" sz="2400" cap="none" dirty="0" smtClean="0">
                <a:solidFill>
                  <a:srgbClr val="7030A0"/>
                </a:solidFill>
                <a:effectLst/>
              </a:rPr>
            </a:br>
            <a:r>
              <a:rPr lang="ru-RU" sz="2400" cap="none" dirty="0" smtClean="0">
                <a:solidFill>
                  <a:srgbClr val="7030A0"/>
                </a:solidFill>
                <a:effectLst/>
              </a:rPr>
              <a:t/>
            </a:r>
            <a:br>
              <a:rPr lang="ru-RU" sz="2400" cap="none" dirty="0" smtClean="0">
                <a:solidFill>
                  <a:srgbClr val="7030A0"/>
                </a:solidFill>
                <a:effectLst/>
              </a:rPr>
            </a:br>
            <a:r>
              <a:rPr lang="ru-RU" sz="2400" cap="none" dirty="0">
                <a:solidFill>
                  <a:srgbClr val="7030A0"/>
                </a:solidFill>
                <a:effectLst/>
              </a:rPr>
              <a:t/>
            </a:r>
            <a:br>
              <a:rPr lang="ru-RU" sz="2400" cap="none" dirty="0">
                <a:solidFill>
                  <a:srgbClr val="7030A0"/>
                </a:solidFill>
                <a:effectLst/>
              </a:rPr>
            </a:br>
            <a:r>
              <a:rPr lang="ru-RU" sz="2400" cap="none" dirty="0" smtClean="0">
                <a:solidFill>
                  <a:srgbClr val="7030A0"/>
                </a:solidFill>
                <a:effectLst/>
              </a:rPr>
              <a:t/>
            </a:r>
            <a:br>
              <a:rPr lang="ru-RU" sz="2400" cap="none" dirty="0" smtClean="0">
                <a:solidFill>
                  <a:srgbClr val="7030A0"/>
                </a:solidFill>
                <a:effectLst/>
              </a:rPr>
            </a:br>
            <a:r>
              <a:rPr lang="ru-RU" sz="2400" cap="none" dirty="0" smtClean="0">
                <a:solidFill>
                  <a:srgbClr val="7030A0"/>
                </a:solidFill>
                <a:effectLst/>
              </a:rPr>
              <a:t>И.п.: стойка ноги врозь, руки в стороны.</a:t>
            </a:r>
            <a:br>
              <a:rPr lang="ru-RU" sz="2400" cap="none" dirty="0" smtClean="0">
                <a:solidFill>
                  <a:srgbClr val="7030A0"/>
                </a:solidFill>
                <a:effectLst/>
              </a:rPr>
            </a:br>
            <a:r>
              <a:rPr lang="ru-RU" sz="2400" cap="none" dirty="0" smtClean="0">
                <a:solidFill>
                  <a:srgbClr val="7030A0"/>
                </a:solidFill>
                <a:effectLst/>
              </a:rPr>
              <a:t>Максимально тянуть руки в сторону и назад, ладонями вверх, </a:t>
            </a:r>
            <a:br>
              <a:rPr lang="ru-RU" sz="2400" cap="none" dirty="0" smtClean="0">
                <a:solidFill>
                  <a:srgbClr val="7030A0"/>
                </a:solidFill>
                <a:effectLst/>
              </a:rPr>
            </a:br>
            <a:r>
              <a:rPr lang="ru-RU" sz="2400" cap="none" dirty="0" smtClean="0">
                <a:solidFill>
                  <a:srgbClr val="7030A0"/>
                </a:solidFill>
                <a:effectLst/>
              </a:rPr>
              <a:t>соединяя лопатки.</a:t>
            </a:r>
            <a:br>
              <a:rPr lang="ru-RU" sz="2400" cap="none" dirty="0" smtClean="0">
                <a:solidFill>
                  <a:srgbClr val="7030A0"/>
                </a:solidFill>
                <a:effectLst/>
              </a:rPr>
            </a:br>
            <a:r>
              <a:rPr lang="ru-RU" sz="2400" cap="none" dirty="0" smtClean="0">
                <a:solidFill>
                  <a:srgbClr val="7030A0"/>
                </a:solidFill>
                <a:effectLst/>
              </a:rPr>
              <a:t>Удержать положение натяжения 8 – 10 сек.</a:t>
            </a:r>
            <a:r>
              <a:rPr lang="ru-RU" sz="2400" b="1" dirty="0" smtClean="0">
                <a:solidFill>
                  <a:srgbClr val="7030A0"/>
                </a:solidFill>
              </a:rPr>
              <a:t/>
            </a:r>
            <a:br>
              <a:rPr lang="ru-RU" sz="2400" b="1" dirty="0" smtClean="0">
                <a:solidFill>
                  <a:srgbClr val="7030A0"/>
                </a:solidFill>
              </a:rPr>
            </a:br>
            <a:r>
              <a:rPr lang="ru-RU" sz="2400" cap="none" dirty="0" smtClean="0">
                <a:solidFill>
                  <a:srgbClr val="7030A0"/>
                </a:solidFill>
                <a:effectLst/>
              </a:rPr>
              <a:t>Повторять от 4 до 8 раз.</a:t>
            </a:r>
            <a:endParaRPr lang="ru-RU" sz="2400" cap="none" dirty="0">
              <a:solidFill>
                <a:srgbClr val="7030A0"/>
              </a:solidFill>
              <a:effectLst/>
            </a:endParaRPr>
          </a:p>
        </p:txBody>
      </p:sp>
      <p:pic>
        <p:nvPicPr>
          <p:cNvPr id="8" name="Объект 7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0611" y="1340768"/>
            <a:ext cx="2706100" cy="3168352"/>
          </a:xfrm>
        </p:spPr>
      </p:pic>
      <p:pic>
        <p:nvPicPr>
          <p:cNvPr id="10" name="Объект 9"/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1394401"/>
            <a:ext cx="3299795" cy="3131384"/>
          </a:xfrm>
        </p:spPr>
      </p:pic>
    </p:spTree>
    <p:extLst>
      <p:ext uri="{BB962C8B-B14F-4D97-AF65-F5344CB8AC3E}">
        <p14:creationId xmlns:p14="http://schemas.microsoft.com/office/powerpoint/2010/main" val="580769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Объект 2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052736"/>
            <a:ext cx="8907634" cy="5022874"/>
          </a:xfrm>
        </p:spPr>
      </p:pic>
    </p:spTree>
    <p:extLst>
      <p:ext uri="{BB962C8B-B14F-4D97-AF65-F5344CB8AC3E}">
        <p14:creationId xmlns:p14="http://schemas.microsoft.com/office/powerpoint/2010/main" val="1710125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7030A0"/>
                </a:solidFill>
              </a:rPr>
              <a:t>                4. </a:t>
            </a:r>
            <a:r>
              <a:rPr lang="ru-RU" sz="2400" b="1" cap="none" dirty="0" smtClean="0">
                <a:solidFill>
                  <a:srgbClr val="7030A0"/>
                </a:solidFill>
                <a:effectLst/>
              </a:rPr>
              <a:t>Для мышц рук и плечевого пояса.</a:t>
            </a:r>
            <a:br>
              <a:rPr lang="ru-RU" sz="2400" b="1" cap="none" dirty="0" smtClean="0">
                <a:solidFill>
                  <a:srgbClr val="7030A0"/>
                </a:solidFill>
                <a:effectLst/>
              </a:rPr>
            </a:br>
            <a:endParaRPr lang="ru-RU" sz="2400" b="1" dirty="0">
              <a:solidFill>
                <a:srgbClr val="7030A0"/>
              </a:solidFill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828" y="1196975"/>
            <a:ext cx="2991669" cy="4032250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3647" y="1268413"/>
            <a:ext cx="2945219" cy="3960812"/>
          </a:xfrm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5022850"/>
            <a:ext cx="8778875" cy="1835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850446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052736"/>
            <a:ext cx="8826695" cy="4908724"/>
          </a:xfrm>
        </p:spPr>
      </p:pic>
    </p:spTree>
    <p:extLst>
      <p:ext uri="{BB962C8B-B14F-4D97-AF65-F5344CB8AC3E}">
        <p14:creationId xmlns:p14="http://schemas.microsoft.com/office/powerpoint/2010/main" val="3282949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1132</TotalTime>
  <Words>165</Words>
  <Application>Microsoft Office PowerPoint</Application>
  <PresentationFormat>Экран (4:3)</PresentationFormat>
  <Paragraphs>34</Paragraphs>
  <Slides>30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1" baseType="lpstr">
      <vt:lpstr>Трек</vt:lpstr>
      <vt:lpstr>Презентация PowerPoint</vt:lpstr>
      <vt:lpstr>  1. Для мышц туловища, рук и плечевого пояса.                  И.п.: стойка ноги врозь, руки вверх, кисти в замок.   Медленно тянуться ладонями вверх, максимально вытягивая    мышцы рук, спины и боковые мышцы туловища.   Удерживать положение натяжения 8 – 10 сек.   Повторить  от 4 до 8 раз. </vt:lpstr>
      <vt:lpstr>Презентация PowerPoint</vt:lpstr>
      <vt:lpstr>                         2.  Для мышц туловища и рук.              И.п.: стойка ноги врозь, руки вверх, захват левой кистью   правого запястья.   Медленно тянуть левой  рукой по диагонали вверх.    Удерживать положение натяжения 8 – 10 сек.   Повторять от 4 до 8 раз в каждую сторону. </vt:lpstr>
      <vt:lpstr>Презентация PowerPoint</vt:lpstr>
      <vt:lpstr>                      3. Для мышц груди, рук и плечевого пояса.             И.п.: стойка ноги врозь, руки в стороны. Максимально тянуть руки в сторону и назад, ладонями вверх,  соединяя лопатки. Удержать положение натяжения 8 – 10 сек. Повторять от 4 до 8 раз.</vt:lpstr>
      <vt:lpstr>Презентация PowerPoint</vt:lpstr>
      <vt:lpstr>                4. Для мышц рук и плечевого пояса. </vt:lpstr>
      <vt:lpstr>Презентация PowerPoint</vt:lpstr>
      <vt:lpstr>                5.  Для мышц рук и плечевого пояса. </vt:lpstr>
      <vt:lpstr>Презентация PowerPoint</vt:lpstr>
      <vt:lpstr>                      6. Для мышц туловища, рук.</vt:lpstr>
      <vt:lpstr>Презентация PowerPoint</vt:lpstr>
      <vt:lpstr>                         7. Мышцы рук и плечевого пояса.</vt:lpstr>
      <vt:lpstr>Презентация PowerPoint</vt:lpstr>
      <vt:lpstr>              8. Мышцы передней поверхности бедра.</vt:lpstr>
      <vt:lpstr>Презентация PowerPoint</vt:lpstr>
      <vt:lpstr>       9. Мышцы задней поверхности бедра и ягодиц.</vt:lpstr>
      <vt:lpstr>Презентация PowerPoint</vt:lpstr>
      <vt:lpstr>       10. Мышцы задней поверхности бедра и ягодиц.</vt:lpstr>
      <vt:lpstr>Презентация PowerPoint</vt:lpstr>
      <vt:lpstr>       11. Мышцы задней поверхности бёдер и ягодиц.</vt:lpstr>
      <vt:lpstr>Презентация PowerPoint</vt:lpstr>
      <vt:lpstr>                            12. Мышцы туловища.</vt:lpstr>
      <vt:lpstr>Презентация PowerPoint</vt:lpstr>
      <vt:lpstr>                  13. Мышцы туловища, плечевого пояса.</vt:lpstr>
      <vt:lpstr>Презентация PowerPoint</vt:lpstr>
      <vt:lpstr>                  14.  Мышцы спины, плечевого пояса.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Пользователь</cp:lastModifiedBy>
  <cp:revision>51</cp:revision>
  <dcterms:created xsi:type="dcterms:W3CDTF">2022-04-13T19:23:24Z</dcterms:created>
  <dcterms:modified xsi:type="dcterms:W3CDTF">2022-04-27T19:12:18Z</dcterms:modified>
</cp:coreProperties>
</file>