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6" r:id="rId4"/>
    <p:sldId id="267" r:id="rId5"/>
    <p:sldId id="268" r:id="rId6"/>
    <p:sldId id="269" r:id="rId7"/>
    <p:sldId id="270" r:id="rId8"/>
    <p:sldId id="272" r:id="rId9"/>
    <p:sldId id="271" r:id="rId10"/>
    <p:sldId id="265" r:id="rId11"/>
    <p:sldId id="273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5" d="100"/>
          <a:sy n="95" d="100"/>
        </p:scale>
        <p:origin x="-85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F28711-769F-46E8-84A9-BEEA13D5EA9A}" type="datetimeFigureOut">
              <a:rPr lang="ru-RU" smtClean="0"/>
              <a:pPr/>
              <a:t>12.03.2018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B11D7E-E7BD-495B-84C5-6B712204FE1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Click="0" advTm="1000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F28711-769F-46E8-84A9-BEEA13D5EA9A}" type="datetimeFigureOut">
              <a:rPr lang="ru-RU" smtClean="0"/>
              <a:pPr/>
              <a:t>12.03.2018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B11D7E-E7BD-495B-84C5-6B712204FE1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Click="0" advTm="1000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F28711-769F-46E8-84A9-BEEA13D5EA9A}" type="datetimeFigureOut">
              <a:rPr lang="ru-RU" smtClean="0"/>
              <a:pPr/>
              <a:t>12.03.2018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B11D7E-E7BD-495B-84C5-6B712204FE1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Click="0" advTm="1000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F28711-769F-46E8-84A9-BEEA13D5EA9A}" type="datetimeFigureOut">
              <a:rPr lang="ru-RU" smtClean="0"/>
              <a:pPr/>
              <a:t>12.03.2018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B11D7E-E7BD-495B-84C5-6B712204FE1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Click="0" advTm="1000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F28711-769F-46E8-84A9-BEEA13D5EA9A}" type="datetimeFigureOut">
              <a:rPr lang="ru-RU" smtClean="0"/>
              <a:pPr/>
              <a:t>12.03.2018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B11D7E-E7BD-495B-84C5-6B712204FE1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Click="0" advTm="1000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F28711-769F-46E8-84A9-BEEA13D5EA9A}" type="datetimeFigureOut">
              <a:rPr lang="ru-RU" smtClean="0"/>
              <a:pPr/>
              <a:t>12.03.2018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B11D7E-E7BD-495B-84C5-6B712204FE1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Click="0" advTm="1000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F28711-769F-46E8-84A9-BEEA13D5EA9A}" type="datetimeFigureOut">
              <a:rPr lang="ru-RU" smtClean="0"/>
              <a:pPr/>
              <a:t>12.03.2018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B11D7E-E7BD-495B-84C5-6B712204FE1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Click="0" advTm="1000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F28711-769F-46E8-84A9-BEEA13D5EA9A}" type="datetimeFigureOut">
              <a:rPr lang="ru-RU" smtClean="0"/>
              <a:pPr/>
              <a:t>12.03.2018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B11D7E-E7BD-495B-84C5-6B712204FE1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Click="0" advTm="1000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F28711-769F-46E8-84A9-BEEA13D5EA9A}" type="datetimeFigureOut">
              <a:rPr lang="ru-RU" smtClean="0"/>
              <a:pPr/>
              <a:t>12.03.2018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B11D7E-E7BD-495B-84C5-6B712204FE1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Click="0" advTm="1000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F28711-769F-46E8-84A9-BEEA13D5EA9A}" type="datetimeFigureOut">
              <a:rPr lang="ru-RU" smtClean="0"/>
              <a:pPr/>
              <a:t>12.03.2018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B11D7E-E7BD-495B-84C5-6B712204FE1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Click="0" advTm="1000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F28711-769F-46E8-84A9-BEEA13D5EA9A}" type="datetimeFigureOut">
              <a:rPr lang="ru-RU" smtClean="0"/>
              <a:pPr/>
              <a:t>12.03.2018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B11D7E-E7BD-495B-84C5-6B712204FE1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Click="0" advTm="1000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 shadeToTitle="1">
        <a:gradFill flip="none" rotWithShape="1"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F28711-769F-46E8-84A9-BEEA13D5EA9A}" type="datetimeFigureOut">
              <a:rPr lang="ru-RU" smtClean="0"/>
              <a:pPr/>
              <a:t>12.03.2018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B11D7E-E7BD-495B-84C5-6B712204FE12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 advClick="0" advTm="1000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1" Type="http://schemas.openxmlformats.org/officeDocument/2006/relationships/audio" Target="file:///C:\Users\Home\Documents\&#1071;%20&#1073;%20&#1074;%20&#1088;&#1072;&#1073;&#1086;&#1095;&#1080;&#1077;%20&#1087;&#1086;&#1096;&#1077;&#1083;\&#1053;&#1077;%20&#1050;&#1086;&#1095;&#1077;&#1075;&#1072;&#1088;&#1099;,%20&#1052;&#1099;%20&#1053;&#1077;%20&#1055;&#1083;&#1086;&#1090;&#1085;&#1080;&#1082;&#1080;.mp3" TargetMode="Externa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eg"/><Relationship Id="rId13" Type="http://schemas.openxmlformats.org/officeDocument/2006/relationships/image" Target="../media/image26.jpeg"/><Relationship Id="rId3" Type="http://schemas.openxmlformats.org/officeDocument/2006/relationships/image" Target="../media/image17.jpeg"/><Relationship Id="rId7" Type="http://schemas.openxmlformats.org/officeDocument/2006/relationships/image" Target="../media/image8.jpeg"/><Relationship Id="rId12" Type="http://schemas.openxmlformats.org/officeDocument/2006/relationships/image" Target="../media/image25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jpeg"/><Relationship Id="rId11" Type="http://schemas.openxmlformats.org/officeDocument/2006/relationships/image" Target="../media/image24.jpeg"/><Relationship Id="rId5" Type="http://schemas.openxmlformats.org/officeDocument/2006/relationships/image" Target="../media/image19.jpeg"/><Relationship Id="rId10" Type="http://schemas.openxmlformats.org/officeDocument/2006/relationships/image" Target="../media/image23.jpeg"/><Relationship Id="rId4" Type="http://schemas.openxmlformats.org/officeDocument/2006/relationships/image" Target="../media/image18.jpeg"/><Relationship Id="rId9" Type="http://schemas.openxmlformats.org/officeDocument/2006/relationships/image" Target="../media/image22.jpeg"/><Relationship Id="rId14" Type="http://schemas.openxmlformats.org/officeDocument/2006/relationships/image" Target="../media/image27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Не Кочегары, Мы Не Плотники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8643966" y="6357958"/>
            <a:ext cx="304800" cy="304800"/>
          </a:xfrm>
          <a:prstGeom prst="rect">
            <a:avLst/>
          </a:prstGeom>
        </p:spPr>
      </p:pic>
      <p:pic>
        <p:nvPicPr>
          <p:cNvPr id="1026" name="Picture 2" descr="C:\Users\Home\Desktop\cfb567c37963.jpg"/>
          <p:cNvPicPr>
            <a:picLocks noChangeAspect="1" noChangeArrowheads="1"/>
          </p:cNvPicPr>
          <p:nvPr/>
        </p:nvPicPr>
        <p:blipFill>
          <a:blip r:embed="rId4" cstate="print">
            <a:lum/>
          </a:blip>
          <a:srcRect/>
          <a:stretch>
            <a:fillRect/>
          </a:stretch>
        </p:blipFill>
        <p:spPr bwMode="auto">
          <a:xfrm>
            <a:off x="5029200" y="1371600"/>
            <a:ext cx="4114800" cy="5486400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 extrusionH="76200">
            <a:extrusionClr>
              <a:schemeClr val="tx2">
                <a:lumMod val="60000"/>
                <a:lumOff val="40000"/>
              </a:schemeClr>
            </a:extrusionClr>
          </a:sp3d>
        </p:spPr>
      </p:pic>
      <p:sp>
        <p:nvSpPr>
          <p:cNvPr id="7" name="Прямоугольник 6"/>
          <p:cNvSpPr/>
          <p:nvPr/>
        </p:nvSpPr>
        <p:spPr>
          <a:xfrm>
            <a:off x="285720" y="1428737"/>
            <a:ext cx="4585679" cy="36625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72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chemeClr val="accent1">
                    <a:lumMod val="75000"/>
                  </a:schemeClr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Я б </a:t>
            </a:r>
          </a:p>
          <a:p>
            <a:pPr algn="ctr"/>
            <a:r>
              <a:rPr lang="ru-RU" sz="72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chemeClr val="accent1">
                    <a:lumMod val="75000"/>
                  </a:schemeClr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в рабочие</a:t>
            </a:r>
          </a:p>
          <a:p>
            <a:pPr algn="ctr"/>
            <a:r>
              <a:rPr lang="ru-RU" sz="72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chemeClr val="accent1">
                    <a:lumMod val="75000"/>
                  </a:schemeClr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sz="72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chemeClr val="accent1">
                    <a:lumMod val="75000"/>
                  </a:schemeClr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ошел!</a:t>
            </a:r>
            <a:endParaRPr lang="ru-RU" sz="7200" b="1" spc="300" dirty="0" smtClean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solidFill>
                <a:schemeClr val="accent1">
                  <a:lumMod val="75000"/>
                </a:schemeClr>
              </a:soli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6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solidFill>
                <a:schemeClr val="tx1">
                  <a:lumMod val="65000"/>
                  <a:lumOff val="35000"/>
                </a:schemeClr>
              </a:soli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85720" y="6286520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Times New Roman" pitchFamily="18" charset="0"/>
                <a:cs typeface="Times New Roman" pitchFamily="18" charset="0"/>
              </a:rPr>
              <a:t>201</a:t>
            </a:r>
            <a:r>
              <a:rPr lang="en-US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Times New Roman" pitchFamily="18" charset="0"/>
                <a:cs typeface="Times New Roman" pitchFamily="18" charset="0"/>
              </a:rPr>
              <a:t>7</a:t>
            </a:r>
            <a:r>
              <a:rPr lang="ru-RU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Times New Roman" pitchFamily="18" charset="0"/>
                <a:cs typeface="Times New Roman" pitchFamily="18" charset="0"/>
              </a:rPr>
              <a:t>год</a:t>
            </a:r>
            <a:endParaRPr lang="ru-RU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tx1">
                  <a:lumMod val="75000"/>
                  <a:lumOff val="25000"/>
                </a:schemeClr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 advClick="0" advTm="1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42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4000"/>
                            </p:stCondLst>
                            <p:childTnLst>
                              <p:par>
                                <p:cTn id="14" presetID="42" presetClass="entr" presetSubtype="0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numSld="999">
                <p:cTn id="19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  <p:bldLst>
      <p:bldP spid="7" grpId="0"/>
      <p:bldP spid="9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68" name="Picture 20" descr="http://im0-tub-ru.yandex.net/i?id=118371067-08-72&amp;n=2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00826" y="1268001"/>
            <a:ext cx="2405066" cy="1803800"/>
          </a:xfrm>
          <a:prstGeom prst="rect">
            <a:avLst/>
          </a:prstGeom>
          <a:noFill/>
        </p:spPr>
      </p:pic>
      <p:pic>
        <p:nvPicPr>
          <p:cNvPr id="2060" name="Picture 12" descr="http://im1-tub-ru.yandex.net/i?id=124763004-33-72&amp;n=2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034" y="1214421"/>
            <a:ext cx="2286016" cy="152401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2910" y="500042"/>
            <a:ext cx="8229600" cy="917596"/>
          </a:xfrm>
        </p:spPr>
        <p:txBody>
          <a:bodyPr>
            <a:noAutofit/>
          </a:bodyPr>
          <a:lstStyle/>
          <a:p>
            <a:r>
              <a:rPr lang="ru-RU" sz="54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chemeClr val="tx2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Сделай свой выбор!</a:t>
            </a:r>
            <a:br>
              <a:rPr lang="ru-RU" sz="54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chemeClr val="tx2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</a:br>
            <a:endParaRPr lang="ru-RU" sz="5400" dirty="0"/>
          </a:p>
        </p:txBody>
      </p:sp>
      <p:pic>
        <p:nvPicPr>
          <p:cNvPr id="2050" name="Picture 2" descr="http://im6-tub-ru.yandex.net/i?id=442541296-63-72&amp;n=2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85786" y="2500306"/>
            <a:ext cx="2152650" cy="1428750"/>
          </a:xfrm>
          <a:prstGeom prst="rect">
            <a:avLst/>
          </a:prstGeom>
          <a:noFill/>
        </p:spPr>
      </p:pic>
      <p:pic>
        <p:nvPicPr>
          <p:cNvPr id="2052" name="Picture 4" descr="http://im6-tub-ru.yandex.net/i?id=90172359-16-72&amp;n=2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357950" y="2928934"/>
            <a:ext cx="1928826" cy="2583249"/>
          </a:xfrm>
          <a:prstGeom prst="rect">
            <a:avLst/>
          </a:prstGeom>
          <a:noFill/>
        </p:spPr>
      </p:pic>
      <p:pic>
        <p:nvPicPr>
          <p:cNvPr id="2054" name="Picture 6" descr="http://im2-tub-ru.yandex.net/i?id=66127983-56-72&amp;n=21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786050" y="1410876"/>
            <a:ext cx="2119314" cy="1589486"/>
          </a:xfrm>
          <a:prstGeom prst="rect">
            <a:avLst/>
          </a:prstGeom>
          <a:noFill/>
        </p:spPr>
      </p:pic>
      <p:pic>
        <p:nvPicPr>
          <p:cNvPr id="2056" name="Picture 8" descr="http://im2-tub-ru.yandex.net/i?id=390933123-42-72&amp;n=21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714876" y="1381737"/>
            <a:ext cx="1857388" cy="1832949"/>
          </a:xfrm>
          <a:prstGeom prst="rect">
            <a:avLst/>
          </a:prstGeom>
          <a:noFill/>
        </p:spPr>
      </p:pic>
      <p:pic>
        <p:nvPicPr>
          <p:cNvPr id="2058" name="Picture 10" descr="http://im2-tub-ru.yandex.net/i?id=170135983-52-72&amp;n=21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905245" y="3000372"/>
            <a:ext cx="2476518" cy="1857388"/>
          </a:xfrm>
          <a:prstGeom prst="rect">
            <a:avLst/>
          </a:prstGeom>
          <a:noFill/>
        </p:spPr>
      </p:pic>
      <p:pic>
        <p:nvPicPr>
          <p:cNvPr id="2064" name="Picture 16" descr="http://im7-tub-ru.yandex.net/i?id=424103463-61-72&amp;n=21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357422" y="2365006"/>
            <a:ext cx="1571636" cy="2086243"/>
          </a:xfrm>
          <a:prstGeom prst="rect">
            <a:avLst/>
          </a:prstGeom>
          <a:noFill/>
        </p:spPr>
      </p:pic>
      <p:pic>
        <p:nvPicPr>
          <p:cNvPr id="2066" name="Picture 18" descr="http://im4-tub-ru.yandex.net/i?id=158563878-05-72&amp;n=21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09533" y="3786190"/>
            <a:ext cx="2095501" cy="1571626"/>
          </a:xfrm>
          <a:prstGeom prst="rect">
            <a:avLst/>
          </a:prstGeom>
          <a:noFill/>
        </p:spPr>
      </p:pic>
      <p:pic>
        <p:nvPicPr>
          <p:cNvPr id="2070" name="Picture 22" descr="http://im6-tub-ru.yandex.net/i?id=58810278-17-72&amp;n=21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785786" y="5072074"/>
            <a:ext cx="2357439" cy="1571626"/>
          </a:xfrm>
          <a:prstGeom prst="rect">
            <a:avLst/>
          </a:prstGeom>
          <a:noFill/>
        </p:spPr>
      </p:pic>
      <p:pic>
        <p:nvPicPr>
          <p:cNvPr id="2072" name="Picture 24" descr="http://im5-tub-ru.yandex.net/i?id=578177661-68-72&amp;n=21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2357422" y="4429132"/>
            <a:ext cx="2973726" cy="2000264"/>
          </a:xfrm>
          <a:prstGeom prst="rect">
            <a:avLst/>
          </a:prstGeom>
          <a:noFill/>
        </p:spPr>
      </p:pic>
      <p:pic>
        <p:nvPicPr>
          <p:cNvPr id="3" name="Picture 2" descr="http://im7-tub-ru.yandex.net/i?id=457512324-34-72&amp;n=21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6786578" y="4929198"/>
            <a:ext cx="2143125" cy="1428750"/>
          </a:xfrm>
          <a:prstGeom prst="rect">
            <a:avLst/>
          </a:prstGeom>
          <a:noFill/>
        </p:spPr>
      </p:pic>
      <p:pic>
        <p:nvPicPr>
          <p:cNvPr id="2062" name="Picture 14" descr="http://im7-tub-ru.yandex.net/i?id=382434976-28-72&amp;n=21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4357686" y="4857760"/>
            <a:ext cx="2678925" cy="1785950"/>
          </a:xfrm>
          <a:prstGeom prst="rect">
            <a:avLst/>
          </a:prstGeom>
          <a:noFill/>
        </p:spPr>
      </p:pic>
    </p:spTree>
  </p:cSld>
  <p:clrMapOvr>
    <a:masterClrMapping/>
  </p:clrMapOvr>
  <p:transition spd="med" advClick="0" advTm="1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2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4000"/>
                            </p:stCondLst>
                            <p:childTnLst>
                              <p:par>
                                <p:cTn id="15" presetID="5" presetClass="entr" presetSubtype="1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2000"/>
                                        <p:tgtEl>
                                          <p:spTgt spid="20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5" presetClass="entr" presetSubtype="1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0" dur="20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" presetClass="entr" presetSubtype="1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20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" presetClass="entr" presetSubtype="1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6" dur="2000"/>
                                        <p:tgtEl>
                                          <p:spTgt spid="20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" presetClass="entr" presetSubtype="1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9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" presetClass="entr" presetSubtype="1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2000"/>
                                        <p:tgtEl>
                                          <p:spTgt spid="20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5" presetClass="entr" presetSubtype="1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5" dur="2000"/>
                                        <p:tgtEl>
                                          <p:spTgt spid="20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5" presetClass="entr" presetSubtype="1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8" dur="2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" presetClass="entr" presetSubtype="1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1" dur="2000"/>
                                        <p:tgtEl>
                                          <p:spTgt spid="20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5" presetClass="entr" presetSubtype="1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4" dur="2000"/>
                                        <p:tgtEl>
                                          <p:spTgt spid="20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" presetClass="entr" presetSubtype="1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7" dur="2000"/>
                                        <p:tgtEl>
                                          <p:spTgt spid="20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5" presetClass="entr" presetSubtype="1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0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5" presetClass="entr" presetSubtype="1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3" dur="2000"/>
                                        <p:tgtEl>
                                          <p:spTgt spid="20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r>
              <a:rPr lang="ru-RU" sz="66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chemeClr val="accent1">
                    <a:lumMod val="75000"/>
                  </a:schemeClr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Спасибо за внимание.</a:t>
            </a:r>
          </a:p>
          <a:p>
            <a:endParaRPr lang="ru-RU" dirty="0"/>
          </a:p>
        </p:txBody>
      </p:sp>
    </p:spTree>
  </p:cSld>
  <p:clrMapOvr>
    <a:masterClrMapping/>
  </p:clrMapOvr>
  <p:transition spd="med" advClick="0" advTm="7000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1285852" y="285728"/>
            <a:ext cx="6858048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54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chemeClr val="accent1">
                    <a:lumMod val="75000"/>
                  </a:schemeClr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54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chemeClr val="accent1">
                    <a:lumMod val="75000"/>
                  </a:schemeClr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201</a:t>
            </a:r>
            <a:r>
              <a:rPr lang="en-US" sz="54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chemeClr val="accent1">
                    <a:lumMod val="75000"/>
                  </a:schemeClr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7</a:t>
            </a:r>
            <a:r>
              <a:rPr lang="ru-RU" sz="54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chemeClr val="accent1">
                    <a:lumMod val="75000"/>
                  </a:schemeClr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4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chemeClr val="accent1">
                    <a:lumMod val="75000"/>
                  </a:schemeClr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году </a:t>
            </a:r>
          </a:p>
          <a:p>
            <a:pPr algn="ctr"/>
            <a:r>
              <a:rPr lang="ru-RU" sz="54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chemeClr val="accent1">
                    <a:lumMod val="75000"/>
                  </a:schemeClr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школы России закончат 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2000232" y="3000372"/>
            <a:ext cx="534979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tx2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708 231 человек</a:t>
            </a:r>
            <a:endParaRPr lang="ru-RU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chemeClr val="tx2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2" cstate="print"/>
          <a:srcRect t="12752" b="27134"/>
          <a:stretch>
            <a:fillRect/>
          </a:stretch>
        </p:blipFill>
        <p:spPr bwMode="auto">
          <a:xfrm>
            <a:off x="1428728" y="4146955"/>
            <a:ext cx="6572296" cy="27110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med" advClick="0"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0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23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140258" y="428604"/>
            <a:ext cx="6799362" cy="193899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60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chemeClr val="accent1">
                    <a:lumMod val="75000"/>
                  </a:schemeClr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Все мечтают</a:t>
            </a:r>
          </a:p>
          <a:p>
            <a:pPr algn="ctr"/>
            <a:r>
              <a:rPr lang="ru-RU" sz="60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chemeClr val="accent1">
                    <a:lumMod val="75000"/>
                  </a:schemeClr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 поступить в ВУЗ</a:t>
            </a:r>
            <a:endParaRPr lang="ru-RU" sz="60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solidFill>
                <a:schemeClr val="accent1">
                  <a:lumMod val="75000"/>
                </a:schemeClr>
              </a:soli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3554" name="Picture 2" descr="http://www.lvivpost.net/application/_images/big/news/2013/08/06/spusku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85918" y="2643182"/>
            <a:ext cx="5895975" cy="3924301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1500166" y="2428868"/>
            <a:ext cx="6177718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96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Проблема!</a:t>
            </a:r>
            <a:endParaRPr lang="ru-RU" sz="96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 advClick="0" advTm="8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1000"/>
                                        <p:tgtEl>
                                          <p:spTgt spid="235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3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3000"/>
                            </p:stCondLst>
                            <p:childTnLst>
                              <p:par>
                                <p:cTn id="12" presetID="5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770" decel="100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" dur="770" decel="100000"/>
                                        <p:tgtEl>
                                          <p:spTgt spid="6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16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7" dur="77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8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9" dur="77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20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1428736"/>
            <a:ext cx="8229600" cy="2000256"/>
          </a:xfrm>
        </p:spPr>
        <p:txBody>
          <a:bodyPr>
            <a:noAutofit/>
          </a:bodyPr>
          <a:lstStyle/>
          <a:p>
            <a:r>
              <a:rPr lang="ru-RU" sz="7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России не хватает</a:t>
            </a:r>
            <a:br>
              <a:rPr lang="ru-RU" sz="7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7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рабочих рук!</a:t>
            </a:r>
            <a:endParaRPr lang="ru-RU" sz="7200" dirty="0">
              <a:solidFill>
                <a:srgbClr val="C00000"/>
              </a:solidFill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457200" y="285728"/>
            <a:ext cx="8229600" cy="5840435"/>
          </a:xfrm>
        </p:spPr>
        <p:txBody>
          <a:bodyPr>
            <a:normAutofit fontScale="92500"/>
          </a:bodyPr>
          <a:lstStyle/>
          <a:p>
            <a:pPr algn="ctr">
              <a:buNone/>
            </a:pPr>
            <a:r>
              <a:rPr lang="ru-RU" sz="4400" i="1" dirty="0" smtClean="0">
                <a:latin typeface="Times New Roman" pitchFamily="18" charset="0"/>
                <a:cs typeface="Times New Roman" pitchFamily="18" charset="0"/>
              </a:rPr>
              <a:t>Количество специалистов с высшим образованием в несколько раз превышает рабочих. Многие считают, что у рабочих маленькая заработная плата, однако оплата труда некоторых специалистов приравнивается или превышает оплату труда офисных сотрудников. </a:t>
            </a:r>
            <a:endParaRPr lang="ru-RU" sz="4400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 advClick="0" advTm="21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100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1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1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1800"/>
                            </p:stCondLst>
                            <p:childTnLst>
                              <p:par>
                                <p:cTn id="11" presetID="10" presetClass="exit" presetSubtype="0" fill="hold" grpId="1" nodeType="afterEffect">
                                  <p:stCondLst>
                                    <p:cond delay="300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12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800"/>
                            </p:stCondLst>
                            <p:childTnLst>
                              <p:par>
                                <p:cTn id="15" presetID="10" presetClass="entr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2"/>
      <p:bldP spid="4" grpId="0" build="p"/>
      <p:bldP spid="4" grpId="1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285728"/>
            <a:ext cx="8229600" cy="4525963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36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По данным </a:t>
            </a:r>
            <a:r>
              <a:rPr lang="ru-RU" sz="3600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Роструда</a:t>
            </a:r>
            <a:endParaRPr lang="ru-RU" sz="3600" b="1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36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60-80% вакансий на рынке труда составляют именно</a:t>
            </a:r>
          </a:p>
          <a:p>
            <a:pPr algn="ctr">
              <a:buNone/>
            </a:pPr>
            <a:r>
              <a:rPr lang="ru-RU" sz="36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рабочие профессии</a:t>
            </a:r>
          </a:p>
          <a:p>
            <a:endParaRPr lang="ru-RU" sz="3600" dirty="0"/>
          </a:p>
        </p:txBody>
      </p:sp>
      <p:pic>
        <p:nvPicPr>
          <p:cNvPr id="24578" name="Picture 2" descr="http://www.youtvnews.com/newsmedia/x600_110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00166" y="2875461"/>
            <a:ext cx="6453186" cy="3982539"/>
          </a:xfrm>
          <a:prstGeom prst="rect">
            <a:avLst/>
          </a:prstGeom>
          <a:noFill/>
        </p:spPr>
      </p:pic>
    </p:spTree>
  </p:cSld>
  <p:clrMapOvr>
    <a:masterClrMapping/>
  </p:clrMapOvr>
  <p:transition spd="med" advClick="0" advTm="8000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71472" y="357166"/>
            <a:ext cx="8072494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2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chemeClr val="tx2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Calibri" pitchFamily="34" charset="0"/>
                <a:cs typeface="Times New Roman" pitchFamily="18" charset="0"/>
              </a:rPr>
              <a:t>В десятку лидеров вакансий </a:t>
            </a:r>
          </a:p>
          <a:p>
            <a:pPr algn="ctr"/>
            <a:r>
              <a:rPr lang="ru-RU" sz="32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chemeClr val="tx2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Calibri" pitchFamily="34" charset="0"/>
                <a:cs typeface="Times New Roman" pitchFamily="18" charset="0"/>
              </a:rPr>
              <a:t>среди рабочих профессий вошли:</a:t>
            </a:r>
            <a:endParaRPr lang="ru-RU" sz="32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solidFill>
                <a:schemeClr val="tx2"/>
              </a:soli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  <a:latin typeface="Calibri" pitchFamily="34" charset="0"/>
              <a:cs typeface="Times New Roman" pitchFamily="18" charset="0"/>
            </a:endParaRPr>
          </a:p>
        </p:txBody>
      </p:sp>
      <p:sp>
        <p:nvSpPr>
          <p:cNvPr id="9" name="Заголовок 1"/>
          <p:cNvSpPr>
            <a:spLocks noGrp="1"/>
          </p:cNvSpPr>
          <p:nvPr>
            <p:ph type="title"/>
          </p:nvPr>
        </p:nvSpPr>
        <p:spPr>
          <a:xfrm>
            <a:off x="3214678" y="1857364"/>
            <a:ext cx="2214578" cy="428620"/>
          </a:xfrm>
        </p:spPr>
        <p:txBody>
          <a:bodyPr>
            <a:no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Монтажник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 rot="20374468">
            <a:off x="285720" y="2071678"/>
            <a:ext cx="2214578" cy="42862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800" dirty="0" smtClean="0">
                <a:latin typeface="Times New Roman" pitchFamily="18" charset="0"/>
                <a:ea typeface="+mj-ea"/>
                <a:cs typeface="Times New Roman" pitchFamily="18" charset="0"/>
              </a:rPr>
              <a:t>Каменщик </a:t>
            </a:r>
            <a:endParaRPr kumimoji="0" lang="ru-RU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12" name="Заголовок 1"/>
          <p:cNvSpPr txBox="1">
            <a:spLocks/>
          </p:cNvSpPr>
          <p:nvPr/>
        </p:nvSpPr>
        <p:spPr>
          <a:xfrm rot="1042565">
            <a:off x="5214942" y="1857364"/>
            <a:ext cx="3500462" cy="42862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Газоэлектросварщик</a:t>
            </a:r>
            <a:endParaRPr kumimoji="0" lang="ru-RU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pic>
        <p:nvPicPr>
          <p:cNvPr id="26636" name="Picture 12" descr="http://im7-tub-ru.yandex.net/i?id=108208440-68-72&amp;n=2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28794" y="2547930"/>
            <a:ext cx="5286412" cy="3524275"/>
          </a:xfrm>
          <a:prstGeom prst="rect">
            <a:avLst/>
          </a:prstGeom>
          <a:noFill/>
        </p:spPr>
      </p:pic>
      <p:pic>
        <p:nvPicPr>
          <p:cNvPr id="26640" name="Picture 16" descr="http://www.naaltae.ru/netcat_files/news_images/ea97ed162624a602ffc35ce5f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0262568">
            <a:off x="518210" y="3083365"/>
            <a:ext cx="4934256" cy="3704535"/>
          </a:xfrm>
          <a:prstGeom prst="rect">
            <a:avLst/>
          </a:prstGeom>
          <a:noFill/>
        </p:spPr>
      </p:pic>
      <p:pic>
        <p:nvPicPr>
          <p:cNvPr id="13" name="Picture 8" descr="http://im2-tub-ru.yandex.net/i?id=390933123-42-72&amp;n=2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051327">
            <a:off x="3728372" y="2172343"/>
            <a:ext cx="4206748" cy="4151397"/>
          </a:xfrm>
          <a:prstGeom prst="rect">
            <a:avLst/>
          </a:prstGeom>
          <a:noFill/>
        </p:spPr>
      </p:pic>
    </p:spTree>
  </p:cSld>
  <p:clrMapOvr>
    <a:masterClrMapping/>
  </p:clrMapOvr>
  <p:transition spd="med" advClick="0" advTm="8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49" presetClass="entr" presetSubtype="0" decel="100000" fill="hold" grpId="0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49" presetClass="entr" presetSubtype="0" decel="100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66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66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66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66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500"/>
                            </p:stCondLst>
                            <p:childTnLst>
                              <p:par>
                                <p:cTn id="23" presetID="49" presetClass="entr" presetSubtype="0" decel="100000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49" presetClass="entr" presetSubtype="0" decel="10000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66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66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664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66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500"/>
                            </p:stCondLst>
                            <p:childTnLst>
                              <p:par>
                                <p:cTn id="36" presetID="49" presetClass="entr" presetSubtype="0" decel="100000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49" presetClass="entr" presetSubtype="0" decel="10000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9" grpId="0"/>
      <p:bldP spid="11" grpId="0"/>
      <p:bldP spid="1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428604"/>
            <a:ext cx="8229600" cy="571504"/>
          </a:xfrm>
        </p:spPr>
        <p:txBody>
          <a:bodyPr>
            <a:noAutofit/>
          </a:bodyPr>
          <a:lstStyle/>
          <a:p>
            <a:r>
              <a:rPr lang="ru-RU" sz="32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chemeClr val="tx2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Calibri" pitchFamily="34" charset="0"/>
                <a:cs typeface="Times New Roman" pitchFamily="18" charset="0"/>
              </a:rPr>
              <a:t>В десятку лидеров вакансий </a:t>
            </a:r>
            <a:br>
              <a:rPr lang="ru-RU" sz="32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chemeClr val="tx2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Calibri" pitchFamily="34" charset="0"/>
                <a:cs typeface="Times New Roman" pitchFamily="18" charset="0"/>
              </a:rPr>
            </a:br>
            <a:r>
              <a:rPr lang="ru-RU" sz="32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chemeClr val="tx2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Calibri" pitchFamily="34" charset="0"/>
                <a:cs typeface="Times New Roman" pitchFamily="18" charset="0"/>
              </a:rPr>
              <a:t>среди рабочих профессий вошли:</a:t>
            </a:r>
            <a:endParaRPr lang="ru-RU" sz="3200" b="1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solidFill>
                <a:schemeClr val="tx2"/>
              </a:soli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  <a:latin typeface="Calibri" pitchFamily="34" charset="0"/>
              <a:cs typeface="Times New Roman" pitchFamily="18" charset="0"/>
            </a:endParaRPr>
          </a:p>
        </p:txBody>
      </p:sp>
      <p:pic>
        <p:nvPicPr>
          <p:cNvPr id="6" name="Picture 8" descr="http://im4-tub-ru.yandex.net/i?id=139493813-01-72&amp;n=2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20459555">
            <a:off x="574110" y="2523307"/>
            <a:ext cx="4663473" cy="3429024"/>
          </a:xfrm>
          <a:prstGeom prst="rect">
            <a:avLst/>
          </a:prstGeom>
          <a:noFill/>
        </p:spPr>
      </p:pic>
      <p:sp>
        <p:nvSpPr>
          <p:cNvPr id="7" name="Заголовок 1"/>
          <p:cNvSpPr txBox="1">
            <a:spLocks/>
          </p:cNvSpPr>
          <p:nvPr/>
        </p:nvSpPr>
        <p:spPr>
          <a:xfrm rot="20487440">
            <a:off x="785786" y="2071678"/>
            <a:ext cx="2214578" cy="42862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800" dirty="0" smtClean="0">
                <a:latin typeface="Times New Roman" pitchFamily="18" charset="0"/>
                <a:ea typeface="+mj-ea"/>
                <a:cs typeface="Times New Roman" pitchFamily="18" charset="0"/>
              </a:rPr>
              <a:t>Токарь</a:t>
            </a:r>
            <a:endParaRPr kumimoji="0" lang="ru-RU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 rot="1314985">
            <a:off x="5690036" y="1995090"/>
            <a:ext cx="3500462" cy="42862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800" dirty="0" smtClean="0">
                <a:latin typeface="Times New Roman" pitchFamily="18" charset="0"/>
                <a:ea typeface="+mj-ea"/>
                <a:cs typeface="Times New Roman" pitchFamily="18" charset="0"/>
              </a:rPr>
              <a:t>Электромонтер</a:t>
            </a:r>
            <a:endParaRPr kumimoji="0" lang="ru-RU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pic>
        <p:nvPicPr>
          <p:cNvPr id="27654" name="Picture 6" descr="http://trud22.ru/resampled/files/news/e_monter_sq30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389756">
            <a:off x="4396181" y="2646780"/>
            <a:ext cx="4380843" cy="3563087"/>
          </a:xfrm>
          <a:prstGeom prst="rect">
            <a:avLst/>
          </a:prstGeom>
          <a:noFill/>
        </p:spPr>
      </p:pic>
      <p:pic>
        <p:nvPicPr>
          <p:cNvPr id="27656" name="Picture 8" descr="http://www.proshkolu.ru/content/media/pic/std/2000000/1787000/1786756-a9d528817398116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071670" y="1928802"/>
            <a:ext cx="5334036" cy="4000528"/>
          </a:xfrm>
          <a:prstGeom prst="rect">
            <a:avLst/>
          </a:prstGeom>
          <a:noFill/>
        </p:spPr>
      </p:pic>
      <p:sp>
        <p:nvSpPr>
          <p:cNvPr id="13" name="Заголовок 1"/>
          <p:cNvSpPr txBox="1">
            <a:spLocks/>
          </p:cNvSpPr>
          <p:nvPr/>
        </p:nvSpPr>
        <p:spPr>
          <a:xfrm>
            <a:off x="3571868" y="1500174"/>
            <a:ext cx="2214578" cy="42862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800" noProof="0" dirty="0" smtClean="0">
                <a:latin typeface="Times New Roman" pitchFamily="18" charset="0"/>
                <a:ea typeface="+mj-ea"/>
                <a:cs typeface="Times New Roman" pitchFamily="18" charset="0"/>
              </a:rPr>
              <a:t>Механик</a:t>
            </a:r>
            <a:endParaRPr kumimoji="0" lang="ru-RU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</p:spTree>
  </p:cSld>
  <p:clrMapOvr>
    <a:masterClrMapping/>
  </p:clrMapOvr>
  <p:transition spd="med" advClick="0" advTm="8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9" presetClass="entr" presetSubtype="0" decel="10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49" presetClass="entr" presetSubtype="0" decel="100000" fill="hold" grpId="1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49" presetClass="entr" presetSubtype="0" decel="10000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76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76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765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76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500"/>
                            </p:stCondLst>
                            <p:childTnLst>
                              <p:par>
                                <p:cTn id="31" presetID="49" presetClass="entr" presetSubtype="0" decel="100000" fill="hold" grpId="1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49" presetClass="entr" presetSubtype="0" decel="10000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76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76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765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76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1"/>
      <p:bldP spid="13" grpId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500034" y="428604"/>
            <a:ext cx="8229600" cy="571504"/>
          </a:xfrm>
        </p:spPr>
        <p:txBody>
          <a:bodyPr>
            <a:noAutofit/>
          </a:bodyPr>
          <a:lstStyle/>
          <a:p>
            <a:r>
              <a:rPr lang="ru-RU" sz="32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chemeClr val="tx2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Calibri" pitchFamily="34" charset="0"/>
                <a:cs typeface="Times New Roman" pitchFamily="18" charset="0"/>
              </a:rPr>
              <a:t>В десятку лидеров вакансий </a:t>
            </a:r>
            <a:br>
              <a:rPr lang="ru-RU" sz="32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chemeClr val="tx2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Calibri" pitchFamily="34" charset="0"/>
                <a:cs typeface="Times New Roman" pitchFamily="18" charset="0"/>
              </a:rPr>
            </a:br>
            <a:r>
              <a:rPr lang="ru-RU" sz="32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chemeClr val="tx2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Calibri" pitchFamily="34" charset="0"/>
                <a:cs typeface="Times New Roman" pitchFamily="18" charset="0"/>
              </a:rPr>
              <a:t>среди рабочих профессий вошли:</a:t>
            </a:r>
            <a:endParaRPr lang="ru-RU" sz="3200" b="1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solidFill>
                <a:schemeClr val="tx2"/>
              </a:soli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  <a:latin typeface="Calibri" pitchFamily="34" charset="0"/>
              <a:cs typeface="Times New Roman" pitchFamily="18" charset="0"/>
            </a:endParaRPr>
          </a:p>
        </p:txBody>
      </p:sp>
      <p:pic>
        <p:nvPicPr>
          <p:cNvPr id="30722" name="Picture 2" descr="http://im7-tub-ru.yandex.net/i?id=129446241-30-72&amp;n=2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21035666">
            <a:off x="825955" y="3477537"/>
            <a:ext cx="4582915" cy="3055276"/>
          </a:xfrm>
          <a:prstGeom prst="rect">
            <a:avLst/>
          </a:prstGeom>
          <a:noFill/>
        </p:spPr>
      </p:pic>
      <p:sp>
        <p:nvSpPr>
          <p:cNvPr id="6" name="Заголовок 1"/>
          <p:cNvSpPr txBox="1">
            <a:spLocks/>
          </p:cNvSpPr>
          <p:nvPr/>
        </p:nvSpPr>
        <p:spPr>
          <a:xfrm rot="10178907" flipV="1">
            <a:off x="935771" y="2989381"/>
            <a:ext cx="3714776" cy="42863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800" dirty="0" smtClean="0">
                <a:latin typeface="Times New Roman" pitchFamily="18" charset="0"/>
                <a:ea typeface="+mj-ea"/>
                <a:cs typeface="Times New Roman" pitchFamily="18" charset="0"/>
              </a:rPr>
              <a:t>Слесарь-ремонтник</a:t>
            </a:r>
            <a:endParaRPr kumimoji="0" lang="ru-RU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pic>
        <p:nvPicPr>
          <p:cNvPr id="30724" name="Picture 4" descr="http://n4.biz/image/shopping/item?img_id=9041315&amp;fileName=%D1%81%D0%BF%D0%B5%D1%86%D0%B8%D0%B0%D0%BB%D1%8C%D0%BD%D0%BE%D1%81%D1%82%D1%8C-%D1%82%D0%BE%D0%B2%D0%B0%D1%80%D0%BE%D0%B2%D0%B5%D0%B4&amp;t=138079616310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22992">
            <a:off x="3468128" y="2426542"/>
            <a:ext cx="4967020" cy="3723415"/>
          </a:xfrm>
          <a:prstGeom prst="rect">
            <a:avLst/>
          </a:prstGeom>
          <a:noFill/>
        </p:spPr>
      </p:pic>
      <p:sp>
        <p:nvSpPr>
          <p:cNvPr id="8" name="Заголовок 1"/>
          <p:cNvSpPr txBox="1">
            <a:spLocks/>
          </p:cNvSpPr>
          <p:nvPr/>
        </p:nvSpPr>
        <p:spPr>
          <a:xfrm rot="11368678" flipV="1">
            <a:off x="4153308" y="1945977"/>
            <a:ext cx="3714776" cy="42863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800" dirty="0" smtClean="0">
                <a:latin typeface="Times New Roman" pitchFamily="18" charset="0"/>
                <a:ea typeface="+mj-ea"/>
                <a:cs typeface="Times New Roman" pitchFamily="18" charset="0"/>
              </a:rPr>
              <a:t>Товаровед</a:t>
            </a:r>
            <a:endParaRPr kumimoji="0" lang="ru-RU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pic>
        <p:nvPicPr>
          <p:cNvPr id="30728" name="Picture 8" descr="http://optiua.net/adv_img/013841_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20736136">
            <a:off x="761791" y="2357780"/>
            <a:ext cx="5214974" cy="3913317"/>
          </a:xfrm>
          <a:prstGeom prst="rect">
            <a:avLst/>
          </a:prstGeom>
          <a:noFill/>
        </p:spPr>
      </p:pic>
      <p:sp>
        <p:nvSpPr>
          <p:cNvPr id="11" name="Заголовок 1"/>
          <p:cNvSpPr txBox="1">
            <a:spLocks/>
          </p:cNvSpPr>
          <p:nvPr/>
        </p:nvSpPr>
        <p:spPr>
          <a:xfrm rot="9910478" flipV="1">
            <a:off x="573277" y="1973548"/>
            <a:ext cx="3714776" cy="42863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800" noProof="0" dirty="0" smtClean="0">
                <a:latin typeface="Times New Roman" pitchFamily="18" charset="0"/>
                <a:ea typeface="+mj-ea"/>
                <a:cs typeface="Times New Roman" pitchFamily="18" charset="0"/>
              </a:rPr>
              <a:t>Бетонщик</a:t>
            </a:r>
            <a:endParaRPr kumimoji="0" lang="ru-RU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pic>
        <p:nvPicPr>
          <p:cNvPr id="30730" name="Picture 10" descr="http://www.newkaliningrad.ru/upload/iblock/705/705fa89209c38cfc3e4d2db93b09d859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071670" y="1857364"/>
            <a:ext cx="5708120" cy="4714908"/>
          </a:xfrm>
          <a:prstGeom prst="rect">
            <a:avLst/>
          </a:prstGeom>
          <a:noFill/>
        </p:spPr>
      </p:pic>
      <p:sp>
        <p:nvSpPr>
          <p:cNvPr id="13" name="Заголовок 1"/>
          <p:cNvSpPr txBox="1">
            <a:spLocks/>
          </p:cNvSpPr>
          <p:nvPr/>
        </p:nvSpPr>
        <p:spPr>
          <a:xfrm rot="10800000" flipV="1">
            <a:off x="3071802" y="1357298"/>
            <a:ext cx="3714776" cy="42863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800" dirty="0" smtClean="0">
                <a:latin typeface="Times New Roman" pitchFamily="18" charset="0"/>
                <a:ea typeface="+mj-ea"/>
                <a:cs typeface="Times New Roman" pitchFamily="18" charset="0"/>
              </a:rPr>
              <a:t>Штукатур</a:t>
            </a:r>
            <a:endParaRPr kumimoji="0" lang="ru-RU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</p:spTree>
  </p:cSld>
  <p:clrMapOvr>
    <a:masterClrMapping/>
  </p:clrMapOvr>
  <p:transition spd="med" advClick="0"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1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9" presetClass="entr" presetSubtype="0" decel="10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07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07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07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07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49" presetClass="entr" presetSubtype="0" decel="100000" fill="hold" grpId="1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49" presetClass="entr" presetSubtype="0" decel="10000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07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07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07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07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500"/>
                            </p:stCondLst>
                            <p:childTnLst>
                              <p:par>
                                <p:cTn id="31" presetID="49" presetClass="entr" presetSubtype="0" decel="100000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49" presetClass="entr" presetSubtype="0" decel="10000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07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07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07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07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500"/>
                            </p:stCondLst>
                            <p:childTnLst>
                              <p:par>
                                <p:cTn id="44" presetID="49" presetClass="entr" presetSubtype="0" decel="100000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49" presetClass="entr" presetSubtype="0" decel="10000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307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307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307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307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1"/>
      <p:bldP spid="8" grpId="1"/>
      <p:bldP spid="11" grpId="0"/>
      <p:bldP spid="1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71472" y="142852"/>
            <a:ext cx="8215370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Calibri" pitchFamily="34" charset="0"/>
                <a:cs typeface="Times New Roman" pitchFamily="18" charset="0"/>
              </a:rPr>
              <a:t>Руками рабочих в нашей стране</a:t>
            </a:r>
            <a:endParaRPr lang="ru-RU" sz="4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 rot="21264302">
            <a:off x="521945" y="1695011"/>
            <a:ext cx="4028411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2"/>
                </a:solidFill>
                <a:effectLst/>
                <a:latin typeface="Times New Roman" pitchFamily="18" charset="0"/>
                <a:cs typeface="Times New Roman" pitchFamily="18" charset="0"/>
              </a:rPr>
              <a:t>Возводятся города</a:t>
            </a:r>
            <a:endParaRPr lang="ru-RU" sz="36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chemeClr val="accent2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643042" y="2428868"/>
            <a:ext cx="4028411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6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2"/>
                </a:solidFill>
                <a:effectLst/>
                <a:latin typeface="Times New Roman" pitchFamily="18" charset="0"/>
                <a:cs typeface="Times New Roman" pitchFamily="18" charset="0"/>
              </a:rPr>
              <a:t>Добываются полезные ископаемые</a:t>
            </a:r>
            <a:endParaRPr lang="ru-RU" sz="36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chemeClr val="accent2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 rot="1966995">
            <a:off x="4542272" y="2701771"/>
            <a:ext cx="4364593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Создаются машины</a:t>
            </a:r>
            <a:endParaRPr lang="ru-RU" sz="36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chemeClr val="accent2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 rot="20757858">
            <a:off x="640073" y="4722022"/>
            <a:ext cx="5440464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2"/>
                </a:solidFill>
                <a:effectLst/>
                <a:latin typeface="Times New Roman" pitchFamily="18" charset="0"/>
                <a:cs typeface="Times New Roman" pitchFamily="18" charset="0"/>
              </a:rPr>
              <a:t>Прокладываются дороги</a:t>
            </a:r>
            <a:endParaRPr lang="ru-RU" sz="36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chemeClr val="accent2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071934" y="4929198"/>
            <a:ext cx="4557337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2"/>
                </a:solidFill>
                <a:effectLst/>
                <a:latin typeface="Times New Roman" pitchFamily="18" charset="0"/>
                <a:cs typeface="Times New Roman" pitchFamily="18" charset="0"/>
              </a:rPr>
              <a:t>Развивается </a:t>
            </a:r>
          </a:p>
          <a:p>
            <a:pPr algn="ctr"/>
            <a:r>
              <a:rPr lang="ru-RU" sz="36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2"/>
                </a:solidFill>
                <a:effectLst/>
                <a:latin typeface="Times New Roman" pitchFamily="18" charset="0"/>
                <a:cs typeface="Times New Roman" pitchFamily="18" charset="0"/>
              </a:rPr>
              <a:t>промышленность </a:t>
            </a:r>
          </a:p>
          <a:p>
            <a:pPr algn="ctr"/>
            <a:r>
              <a:rPr lang="ru-RU" sz="36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2"/>
                </a:solidFill>
                <a:effectLst/>
                <a:latin typeface="Times New Roman" pitchFamily="18" charset="0"/>
                <a:cs typeface="Times New Roman" pitchFamily="18" charset="0"/>
              </a:rPr>
              <a:t>и сельское хозяйство</a:t>
            </a:r>
            <a:endParaRPr lang="ru-RU" sz="36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chemeClr val="accent2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 advClick="0" advTm="1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grpId="1" nodeType="afterEffect">
                                  <p:stCondLst>
                                    <p:cond delay="250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85" decel="100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385" decel="100000"/>
                                        <p:tgtEl>
                                          <p:spTgt spid="5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385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385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3500"/>
                            </p:stCondLst>
                            <p:childTnLst>
                              <p:par>
                                <p:cTn id="15" presetID="5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385" decel="100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" dur="385" decel="100000"/>
                                        <p:tgtEl>
                                          <p:spTgt spid="6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19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20" dur="385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21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22" dur="385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23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500"/>
                            </p:stCondLst>
                            <p:childTnLst>
                              <p:par>
                                <p:cTn id="25" presetID="5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385" decel="100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8" dur="385" decel="100000"/>
                                        <p:tgtEl>
                                          <p:spTgt spid="7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29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30" dur="385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31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32" dur="385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33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7500"/>
                            </p:stCondLst>
                            <p:childTnLst>
                              <p:par>
                                <p:cTn id="35" presetID="5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385" decel="100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8" dur="385" decel="100000"/>
                                        <p:tgtEl>
                                          <p:spTgt spid="8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39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40" dur="385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41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42" dur="385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43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9500"/>
                            </p:stCondLst>
                            <p:childTnLst>
                              <p:par>
                                <p:cTn id="45" presetID="5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385" decel="100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8" dur="385" decel="100000"/>
                                        <p:tgtEl>
                                          <p:spTgt spid="9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49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50" dur="385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51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52" dur="385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53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1"/>
      <p:bldP spid="6" grpId="0"/>
      <p:bldP spid="7" grpId="0"/>
      <p:bldP spid="8" grpId="0"/>
      <p:bldP spid="9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735</TotalTime>
  <Words>133</Words>
  <Application>Microsoft Office PowerPoint</Application>
  <PresentationFormat>Экран (4:3)</PresentationFormat>
  <Paragraphs>39</Paragraphs>
  <Slides>11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Презентация PowerPoint</vt:lpstr>
      <vt:lpstr>Презентация PowerPoint</vt:lpstr>
      <vt:lpstr>Презентация PowerPoint</vt:lpstr>
      <vt:lpstr>России не хватает  рабочих рук!</vt:lpstr>
      <vt:lpstr>Презентация PowerPoint</vt:lpstr>
      <vt:lpstr>Монтажник</vt:lpstr>
      <vt:lpstr>В десятку лидеров вакансий  среди рабочих профессий вошли:</vt:lpstr>
      <vt:lpstr>В десятку лидеров вакансий  среди рабочих профессий вошли:</vt:lpstr>
      <vt:lpstr>Презентация PowerPoint</vt:lpstr>
      <vt:lpstr>Сделай свой выбор! 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Home</dc:creator>
  <cp:lastModifiedBy>Админ</cp:lastModifiedBy>
  <cp:revision>81</cp:revision>
  <dcterms:created xsi:type="dcterms:W3CDTF">2014-03-11T12:57:58Z</dcterms:created>
  <dcterms:modified xsi:type="dcterms:W3CDTF">2018-03-12T16:31:01Z</dcterms:modified>
</cp:coreProperties>
</file>