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2" r:id="rId6"/>
    <p:sldId id="261" r:id="rId7"/>
    <p:sldId id="269" r:id="rId8"/>
    <p:sldId id="263" r:id="rId9"/>
    <p:sldId id="270" r:id="rId10"/>
    <p:sldId id="264" r:id="rId11"/>
    <p:sldId id="271" r:id="rId12"/>
    <p:sldId id="266" r:id="rId13"/>
    <p:sldId id="267" r:id="rId14"/>
    <p:sldId id="272" r:id="rId15"/>
    <p:sldId id="268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E8F2"/>
    <a:srgbClr val="FC10B9"/>
    <a:srgbClr val="E6E0E9"/>
    <a:srgbClr val="66FF66"/>
    <a:srgbClr val="65F78B"/>
    <a:srgbClr val="F9131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«Устройство и уход  за газонами»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3886200"/>
            <a:ext cx="8358246" cy="1752600"/>
          </a:xfrm>
        </p:spPr>
        <p:txBody>
          <a:bodyPr>
            <a:normAutofit/>
          </a:bodyPr>
          <a:lstStyle/>
          <a:p>
            <a:pPr algn="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Потапова Т.А. учитель</a:t>
            </a:r>
          </a:p>
          <a:p>
            <a:pPr algn="r"/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Среднеахтубинская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школа - интернат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Спортивный газон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Обладает хорошей устойчивостью к </a:t>
            </a:r>
            <a:r>
              <a:rPr lang="ru-RU" dirty="0" err="1" smtClean="0"/>
              <a:t>вытаптыванию</a:t>
            </a:r>
            <a:r>
              <a:rPr lang="ru-RU" dirty="0" smtClean="0"/>
              <a:t>, используется смесь трав, </a:t>
            </a:r>
            <a:endParaRPr lang="ru-RU" dirty="0"/>
          </a:p>
        </p:txBody>
      </p:sp>
      <p:pic>
        <p:nvPicPr>
          <p:cNvPr id="4" name="Picture 2" descr="C:\Documents and Settings\Admin\Рабочий стол\спор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42976" y="214290"/>
            <a:ext cx="63579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Спортивный     газон  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5643579"/>
            <a:ext cx="8286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Обладает хорошей устойчивостью к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вытаптыванию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 используется смесь трав.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6" name="Picture 2" descr="&quot;&lt;yoastmar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мавр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85852" y="285728"/>
            <a:ext cx="72866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Газон цветущий (мавританский)</a:t>
            </a:r>
            <a:endParaRPr lang="ru-RU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5143512"/>
            <a:ext cx="79296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E6E0E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Создается из смеси злаковых трав с семенами цветов. В зависимости от вида семян цветов они могут быть однолетними и многолетними.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www.ecoteck39.ru/images/35big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00100" y="357166"/>
            <a:ext cx="75009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Специальные  газоны</a:t>
            </a:r>
            <a:endParaRPr lang="ru-RU" sz="3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5643578"/>
            <a:ext cx="80724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Устраиваются на аэродромах, откосах дорог, автостоянках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Детская игровая площадка, застеленная искусственным газоно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50122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s0.showslide.ru/s_slide/f047/178231c3-fdc5-405d-8d6b-127a2caf9903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9358346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&quot;&lt;yoastmar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57290" y="5857891"/>
            <a:ext cx="73581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Посев семян вручную после  подготовки почвы. 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После распределения семян они обязательно немного заглубляются с помощью граблей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5572139"/>
            <a:ext cx="84296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После распределения семян они обязательно немного заглубляются с помощью граблей.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Вновь в работу вступает каток – необходимо прикатать верхний разрыхленный слой почвы с внесенными семенами травосмес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596" y="5357825"/>
            <a:ext cx="82868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Вновь в работу вступает каток – необходимо прикатать верхний разрыхленный слой почвы с внесенными семенами травосмеси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Первый полив газона – семенам необходима обильная влага для прораста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5286387"/>
            <a:ext cx="80724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Первый полив газона – семенам необходима обильная влага для прорастания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/>
          </a:bodyPr>
          <a:lstStyle/>
          <a:p>
            <a:r>
              <a:rPr lang="ru-RU" b="1" dirty="0" err="1" smtClean="0"/>
              <a:t>Газо́н</a:t>
            </a:r>
            <a:r>
              <a:rPr lang="ru-RU" dirty="0" smtClean="0"/>
              <a:t>  - это травяной покров, создаваемый посевом семян специально подобранных трав, являющийся фоном для посадок, парковых сооружений, и самостоятельным элементом ландшафтной композиции</a:t>
            </a:r>
            <a:endParaRPr lang="ru-RU" dirty="0"/>
          </a:p>
        </p:txBody>
      </p:sp>
      <p:pic>
        <p:nvPicPr>
          <p:cNvPr id="4" name="Picture 2" descr="https://encrypted-tbn2.gstatic.com/images?q=tbn:ANd9GcQAsFWwJFp0bfwsRcoJl069F0Usp5_byUZ3yJwoFpaA49dOvlFZ9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0"/>
            <a:ext cx="9501222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5725" cap="sq">
            <a:noFill/>
            <a:miter lim="800000"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57158" y="5000636"/>
            <a:ext cx="8572560" cy="1571636"/>
          </a:xfrm>
          <a:prstGeom prst="rect">
            <a:avLst/>
          </a:prstGeom>
          <a:solidFill>
            <a:srgbClr val="66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Газо́н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 - это травяной покров, создаваемый посевом семян специально подобранных трав, являющийся фоном для посадок, парковых сооружений, и самостоятельным элементом ландшафтной композиции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2770" name="Picture 2" descr="Та же лужайка, но уже через две недели после высева травосмес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48" y="4714884"/>
            <a:ext cx="8001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 же лужайка, но уже через две недели после высева травосмеси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3794" name="Picture 2" descr="Первая стрижка газона должна выполняться с особой деликатностью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596" y="5536129"/>
            <a:ext cx="84296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Первая стрижка газона должна выполняться с особой деликатностью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Уход за газоном.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Обслуживать зеленые газоны несложно. Необходимо:</a:t>
            </a:r>
          </a:p>
          <a:p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Каждый день поливать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, только вечером. Понятно, что после дождя этого делать необязательно.</a:t>
            </a:r>
          </a:p>
          <a:p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Периодически проводить аэрацию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 – насыщение почвы воздухом.</a:t>
            </a:r>
          </a:p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Раз в неделю утром 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проводить стрижку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 подросших растений.</a:t>
            </a:r>
          </a:p>
          <a:p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Подкормка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Софу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Тэсигахара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-  основатель школы икебаны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Согэцу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  писал:</a:t>
            </a: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«Существует счастье щадить и жалеть красоту, </a:t>
            </a: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есть счастье чувствовать красоту, </a:t>
            </a: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есть счастье дарить красоту, </a:t>
            </a: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а еще есть счастье создавать красоту»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7586" name="Picture 2" descr="https://m.obsuzhday.com/user_media/869/2eb/2e1/8ca9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ru-RU" dirty="0"/>
          </a:p>
        </p:txBody>
      </p:sp>
      <p:sp>
        <p:nvSpPr>
          <p:cNvPr id="4" name="Волна 3"/>
          <p:cNvSpPr/>
          <p:nvPr/>
        </p:nvSpPr>
        <p:spPr>
          <a:xfrm>
            <a:off x="1571604" y="285728"/>
            <a:ext cx="5286412" cy="1143008"/>
          </a:xfrm>
          <a:prstGeom prst="wave">
            <a:avLst>
              <a:gd name="adj1" fmla="val 12500"/>
              <a:gd name="adj2" fmla="val 2164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Функции газонов:</a:t>
            </a:r>
          </a:p>
          <a:p>
            <a:pPr algn="ctr"/>
            <a:endParaRPr lang="ru-RU" b="1" dirty="0"/>
          </a:p>
        </p:txBody>
      </p:sp>
      <p:sp>
        <p:nvSpPr>
          <p:cNvPr id="5" name="Пятно 2 4"/>
          <p:cNvSpPr/>
          <p:nvPr/>
        </p:nvSpPr>
        <p:spPr>
          <a:xfrm>
            <a:off x="0" y="1357298"/>
            <a:ext cx="4643438" cy="2857520"/>
          </a:xfrm>
          <a:prstGeom prst="irregularSeal2">
            <a:avLst/>
          </a:prstGeom>
          <a:solidFill>
            <a:srgbClr val="1AE8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" action="ppaction://noaction"/>
              </a:rPr>
              <a:t>Санитарно-гигиеническая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" action="ppaction://noaction"/>
              </a:rPr>
              <a:t> </a:t>
            </a:r>
            <a:endParaRPr lang="ru-RU" sz="20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Пятно 2 5"/>
          <p:cNvSpPr/>
          <p:nvPr/>
        </p:nvSpPr>
        <p:spPr>
          <a:xfrm>
            <a:off x="4929190" y="3786190"/>
            <a:ext cx="4214810" cy="2786082"/>
          </a:xfrm>
          <a:prstGeom prst="irregularSeal2">
            <a:avLst/>
          </a:prstGeom>
          <a:solidFill>
            <a:srgbClr val="1AE8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  <a:hlinkClick r:id="" action="ppaction://noaction"/>
              </a:rPr>
              <a:t>Эстетическая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ятно 1 6"/>
          <p:cNvSpPr/>
          <p:nvPr/>
        </p:nvSpPr>
        <p:spPr>
          <a:xfrm>
            <a:off x="714348" y="4000504"/>
            <a:ext cx="4214842" cy="2500330"/>
          </a:xfrm>
          <a:prstGeom prst="irregularSeal1">
            <a:avLst/>
          </a:prstGeom>
          <a:solidFill>
            <a:srgbClr val="1AE8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  <a:hlinkClick r:id="" action="ppaction://noaction"/>
              </a:rPr>
              <a:t>Рекреационная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ятно 2 7"/>
          <p:cNvSpPr/>
          <p:nvPr/>
        </p:nvSpPr>
        <p:spPr>
          <a:xfrm rot="20897290">
            <a:off x="4632117" y="876534"/>
            <a:ext cx="4571488" cy="3148437"/>
          </a:xfrm>
          <a:prstGeom prst="irregularSeal2">
            <a:avLst/>
          </a:prstGeom>
          <a:solidFill>
            <a:srgbClr val="1AE8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  <a:hlinkClick r:id="" action="ppaction://noaction"/>
              </a:rPr>
              <a:t>Климатическая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 rot="1054745">
            <a:off x="187781" y="1457256"/>
            <a:ext cx="3214710" cy="1824769"/>
          </a:xfrm>
          <a:prstGeom prst="ellipse">
            <a:avLst/>
          </a:prstGeom>
          <a:solidFill>
            <a:srgbClr val="FC10B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Партерный газон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 rot="1263490">
            <a:off x="5490903" y="3793477"/>
            <a:ext cx="3500462" cy="1500198"/>
          </a:xfrm>
          <a:prstGeom prst="ellipse">
            <a:avLst/>
          </a:prstGeom>
          <a:solidFill>
            <a:srgbClr val="F913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Спортивные газоны 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 rot="827602">
            <a:off x="5429256" y="1571612"/>
            <a:ext cx="3414730" cy="1571636"/>
          </a:xfrm>
          <a:prstGeom prst="ellipse">
            <a:avLst/>
          </a:prstGeom>
          <a:solidFill>
            <a:srgbClr val="1AE8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Обыкновенный газон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28662" y="357166"/>
            <a:ext cx="7715304" cy="85725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назначению газоны подразделяются: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 rot="20227594">
            <a:off x="267651" y="3639270"/>
            <a:ext cx="3352482" cy="2138764"/>
          </a:xfrm>
          <a:prstGeom prst="ellipse">
            <a:avLst/>
          </a:prstGeom>
          <a:solidFill>
            <a:srgbClr val="65F7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Почво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-покровный газон 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1453153">
            <a:off x="3370448" y="1986780"/>
            <a:ext cx="2331912" cy="204994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Мавританский газон  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с двумя вырезанными противолежащими углами 12"/>
          <p:cNvSpPr/>
          <p:nvPr/>
        </p:nvSpPr>
        <p:spPr>
          <a:xfrm>
            <a:off x="3143240" y="4786322"/>
            <a:ext cx="3214710" cy="1785950"/>
          </a:xfrm>
          <a:prstGeom prst="snip2Diag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Специальные газоны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Партерный газон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Предназначен  для  парадных  мест , возделывается из одного или двух видов трав с листвой одинаковой структуры и окраски, что обеспечивает наивысший декоративный эффект.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Picture 12" descr="http://www.domechti.ru/wp-content/uploads/2011/07/gazon-na-dache-10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Партерные газоны – чрезвычайно красивы, но очень сложны в обустройстве, не терпят никакой нагрузки, требуют тщательного ухода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Autofit/>
          </a:bodyPr>
          <a:lstStyle/>
          <a:p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Садово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– парковый газон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Admin\Рабочий стол\садпарк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071546"/>
            <a:ext cx="4000528" cy="421484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5214950"/>
            <a:ext cx="85725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Применяется на большинстве объектов озеленения в жилой застройке. При устройстве используется смесь трав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s://encrypted-tbn3.gstatic.com/images?q=tbn:ANd9GcRqBjQsyB8MJKHIdZK1lBRS0HOjzx7cLpNRsZoH5i9keB2zOkQFg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071546"/>
            <a:ext cx="4357718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По ухоженности такому газону с партерным, конечно, не тягаться, но зато он неприхотлив, проще и дешевле в обустройстве и уход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</TotalTime>
  <Words>275</Words>
  <PresentationFormat>Экран (4:3)</PresentationFormat>
  <Paragraphs>48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 «Устройство и уход  за газонами» </vt:lpstr>
      <vt:lpstr>Слайд 2</vt:lpstr>
      <vt:lpstr>Слайд 3</vt:lpstr>
      <vt:lpstr>  . </vt:lpstr>
      <vt:lpstr>Партерный газон</vt:lpstr>
      <vt:lpstr>Слайд 6</vt:lpstr>
      <vt:lpstr>Слайд 7</vt:lpstr>
      <vt:lpstr>Садово – парковый газон</vt:lpstr>
      <vt:lpstr>Слайд 9</vt:lpstr>
      <vt:lpstr>Спортивный газон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Уход за газоном.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«Устройство и содержание газонов» </dc:title>
  <dc:creator>Вера</dc:creator>
  <cp:lastModifiedBy>Вера</cp:lastModifiedBy>
  <cp:revision>52</cp:revision>
  <dcterms:created xsi:type="dcterms:W3CDTF">2023-06-12T07:47:35Z</dcterms:created>
  <dcterms:modified xsi:type="dcterms:W3CDTF">2023-06-18T14:39:24Z</dcterms:modified>
</cp:coreProperties>
</file>